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6.xml" ContentType="application/vnd.openxmlformats-officedocument.drawingml.chart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7.xml" ContentType="application/vnd.openxmlformats-officedocument.drawingml.chart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301" r:id="rId3"/>
    <p:sldId id="329" r:id="rId4"/>
    <p:sldId id="333" r:id="rId5"/>
    <p:sldId id="300" r:id="rId6"/>
    <p:sldId id="263" r:id="rId7"/>
    <p:sldId id="335" r:id="rId8"/>
    <p:sldId id="290" r:id="rId9"/>
    <p:sldId id="303" r:id="rId10"/>
    <p:sldId id="275" r:id="rId11"/>
    <p:sldId id="276" r:id="rId12"/>
    <p:sldId id="265" r:id="rId13"/>
    <p:sldId id="277" r:id="rId14"/>
    <p:sldId id="313" r:id="rId15"/>
    <p:sldId id="311" r:id="rId16"/>
    <p:sldId id="315" r:id="rId17"/>
    <p:sldId id="316" r:id="rId18"/>
    <p:sldId id="318" r:id="rId19"/>
    <p:sldId id="297" r:id="rId20"/>
    <p:sldId id="319" r:id="rId21"/>
    <p:sldId id="326" r:id="rId22"/>
    <p:sldId id="327" r:id="rId23"/>
    <p:sldId id="302" r:id="rId24"/>
    <p:sldId id="320" r:id="rId25"/>
    <p:sldId id="304" r:id="rId26"/>
    <p:sldId id="323" r:id="rId27"/>
    <p:sldId id="282" r:id="rId28"/>
    <p:sldId id="336" r:id="rId29"/>
    <p:sldId id="337" r:id="rId30"/>
    <p:sldId id="338" r:id="rId31"/>
    <p:sldId id="340" r:id="rId32"/>
    <p:sldId id="339" r:id="rId33"/>
    <p:sldId id="331" r:id="rId34"/>
    <p:sldId id="324" r:id="rId35"/>
    <p:sldId id="328" r:id="rId36"/>
    <p:sldId id="325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E4B48"/>
    <a:srgbClr val="4A7EBB"/>
    <a:srgbClr val="F7D3D4"/>
    <a:srgbClr val="037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02" autoAdjust="0"/>
    <p:restoredTop sz="98168" autoAdjust="0"/>
  </p:normalViewPr>
  <p:slideViewPr>
    <p:cSldViewPr>
      <p:cViewPr varScale="1">
        <p:scale>
          <a:sx n="71" d="100"/>
          <a:sy n="71" d="100"/>
        </p:scale>
        <p:origin x="1176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C\Dropbox\iResearch\P7%20Shadow%20banking%20Zhiguo\P7_results_2016\MCB_figures%20and%20tables%20for%20draft_20170529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handbook\Tianshu\Handbook\Tables%20180809%20(other%20govt%20bond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handbook\Tianshu\Handbook\Tables%20180809%20(other%20govt%20bond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ZC\Dropbox\iResearch\P7%20Shadow%20banking%20Zhiguo\P7_results_2016\MCB_figures%20and%20tables%20for%20draft_20170529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C\Dropbox\iResearch\P7%20Shadow%20banking%20Zhiguo\P7_results_2016\MCB_figures%20and%20tables%20for%20draft_20170529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C\Dropbox\iResearch\P7%20Shadow%20banking%20Zhiguo\P7_results_2016\China%20debt%20rollover_tables_20161114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C\Dropbox\iResearch\P7%20Shadow%20banking%20Zhiguo\P7_results_2016\MCB_figures%20and%20tables%20for%20draft_20170529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ZC\Dropbox\iResearch\P7%20Shadow%20banking%20Zhiguo\P7_results_2016\MCB_figures%20and%20tables%20for%20draft_2017052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zh-CN" sz="1800" b="1" i="0" baseline="0" dirty="0" smtClean="0">
                <a:effectLst/>
              </a:rPr>
              <a:t>New Bank Loan as a Percentage of 2004 GDP</a:t>
            </a:r>
            <a:endParaRPr lang="zh-CN" altLang="zh-CN" dirty="0">
              <a:effectLst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Figure2_bankloan!$L$64</c:f>
              <c:strCache>
                <c:ptCount val="1"/>
                <c:pt idx="0">
                  <c:v>New Bank Loan/2004 GDP</c:v>
                </c:pt>
              </c:strCache>
            </c:strRef>
          </c:tx>
          <c:spPr>
            <a:ln w="50800">
              <a:solidFill>
                <a:srgbClr val="D1282E"/>
              </a:solidFill>
              <a:prstDash val="sysDot"/>
            </a:ln>
          </c:spPr>
          <c:marker>
            <c:symbol val="diamond"/>
            <c:size val="9"/>
            <c:spPr>
              <a:solidFill>
                <a:srgbClr val="D1281A"/>
              </a:solidFill>
              <a:ln>
                <a:solidFill>
                  <a:srgbClr val="D1282E"/>
                </a:solidFill>
              </a:ln>
            </c:spPr>
          </c:marker>
          <c:cat>
            <c:numRef>
              <c:f>Figure2_bankloan!$A$65:$A$77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Figure2_bankloan!$L$65:$L$77</c:f>
              <c:numCache>
                <c:formatCode>0.0%</c:formatCode>
                <c:ptCount val="13"/>
                <c:pt idx="0">
                  <c:v>0.13964392036094864</c:v>
                </c:pt>
                <c:pt idx="1">
                  <c:v>0.13975628322324493</c:v>
                </c:pt>
                <c:pt idx="2">
                  <c:v>0.1819379244804448</c:v>
                </c:pt>
                <c:pt idx="3">
                  <c:v>0.19259482317358409</c:v>
                </c:pt>
                <c:pt idx="4">
                  <c:v>0.24169720411026946</c:v>
                </c:pt>
                <c:pt idx="5">
                  <c:v>0.47270596926102648</c:v>
                </c:pt>
                <c:pt idx="6">
                  <c:v>0.36630213522120736</c:v>
                </c:pt>
                <c:pt idx="7">
                  <c:v>0.31813615522496613</c:v>
                </c:pt>
                <c:pt idx="8">
                  <c:v>0.34120405869058884</c:v>
                </c:pt>
                <c:pt idx="9">
                  <c:v>0.36200496150795969</c:v>
                </c:pt>
                <c:pt idx="10">
                  <c:v>0.39498282998552636</c:v>
                </c:pt>
                <c:pt idx="11">
                  <c:v>0.47289105416807153</c:v>
                </c:pt>
                <c:pt idx="12">
                  <c:v>0.50430502165213809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61-4B6C-9D84-7892E54C7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947968"/>
        <c:axId val="93570176"/>
      </c:lineChart>
      <c:lineChart>
        <c:grouping val="standard"/>
        <c:varyColors val="0"/>
        <c:ser>
          <c:idx val="2"/>
          <c:order val="1"/>
          <c:tx>
            <c:strRef>
              <c:f>Figure2_bankloan!$O$64</c:f>
              <c:strCache>
                <c:ptCount val="1"/>
                <c:pt idx="0">
                  <c:v>GDP (2004 trillion RMB)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triangle"/>
            <c:size val="9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cat>
            <c:numRef>
              <c:f>Figure2_bankloan!$A$65:$A$77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Figure2_bankloan!$O$65:$O$77</c:f>
              <c:numCache>
                <c:formatCode>0.0_ </c:formatCode>
                <c:ptCount val="13"/>
                <c:pt idx="0">
                  <c:v>16.18402</c:v>
                </c:pt>
                <c:pt idx="1">
                  <c:v>18.028993625521778</c:v>
                </c:pt>
                <c:pt idx="2">
                  <c:v>20.318673346720157</c:v>
                </c:pt>
                <c:pt idx="3">
                  <c:v>23.20393543773568</c:v>
                </c:pt>
                <c:pt idx="4">
                  <c:v>25.454728663829691</c:v>
                </c:pt>
                <c:pt idx="5">
                  <c:v>27.847460389866111</c:v>
                </c:pt>
                <c:pt idx="6">
                  <c:v>30.799285443545966</c:v>
                </c:pt>
                <c:pt idx="7">
                  <c:v>33.725203672785263</c:v>
                </c:pt>
                <c:pt idx="8">
                  <c:v>36.38948280180594</c:v>
                </c:pt>
                <c:pt idx="9">
                  <c:v>39.227848254105602</c:v>
                </c:pt>
                <c:pt idx="10">
                  <c:v>42.091470862077252</c:v>
                </c:pt>
                <c:pt idx="11">
                  <c:v>44.764233614042318</c:v>
                </c:pt>
                <c:pt idx="12">
                  <c:v>48.010513739692136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61-4B6C-9D84-7892E54C7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948992"/>
        <c:axId val="93570752"/>
      </c:lineChart>
      <c:catAx>
        <c:axId val="100947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3570176"/>
        <c:crosses val="autoZero"/>
        <c:auto val="1"/>
        <c:lblAlgn val="ctr"/>
        <c:lblOffset val="100"/>
        <c:noMultiLvlLbl val="0"/>
      </c:catAx>
      <c:valAx>
        <c:axId val="93570176"/>
        <c:scaling>
          <c:orientation val="minMax"/>
          <c:max val="0.55000000000000004"/>
          <c:min val="0.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altLang="zh-CN" sz="1600"/>
                  <a:t>New Bank Loan/GDP</a:t>
                </a:r>
                <a:endParaRPr lang="zh-CN" altLang="en-US" sz="1600"/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947968"/>
        <c:crosses val="autoZero"/>
        <c:crossBetween val="between"/>
      </c:valAx>
      <c:valAx>
        <c:axId val="93570752"/>
        <c:scaling>
          <c:orientation val="minMax"/>
          <c:max val="50"/>
          <c:min val="15"/>
        </c:scaling>
        <c:delete val="0"/>
        <c:axPos val="r"/>
        <c:title>
          <c:tx>
            <c:rich>
              <a:bodyPr rot="5400000" vert="horz" anchor="b" anchorCtr="0"/>
              <a:lstStyle/>
              <a:p>
                <a:pPr>
                  <a:defRPr sz="1600"/>
                </a:pPr>
                <a:r>
                  <a:rPr lang="en-US" altLang="zh-CN" sz="1600"/>
                  <a:t>GDP</a:t>
                </a:r>
                <a:endParaRPr lang="zh-CN" altLang="en-US" sz="1600"/>
              </a:p>
            </c:rich>
          </c:tx>
          <c:layout/>
          <c:overlay val="0"/>
        </c:title>
        <c:numFmt formatCode="0.0_ 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948992"/>
        <c:crosses val="max"/>
        <c:crossBetween val="between"/>
      </c:valAx>
      <c:catAx>
        <c:axId val="100948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3570752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 dirty="0">
                <a:solidFill>
                  <a:sysClr val="windowText" lastClr="000000"/>
                </a:solidFill>
                <a:effectLst/>
              </a:rPr>
              <a:t>Panel A: </a:t>
            </a:r>
            <a:r>
              <a:rPr lang="en-US" sz="1200" b="0" i="0" baseline="0" dirty="0" smtClean="0">
                <a:solidFill>
                  <a:sysClr val="windowText" lastClr="000000"/>
                </a:solidFill>
                <a:effectLst/>
              </a:rPr>
              <a:t>2008-2017 </a:t>
            </a:r>
            <a:r>
              <a:rPr lang="en-US" sz="1200" b="0" i="0" baseline="0" dirty="0">
                <a:solidFill>
                  <a:sysClr val="windowText" lastClr="000000"/>
                </a:solidFill>
                <a:effectLst/>
              </a:rPr>
              <a:t>Outstanding Bond </a:t>
            </a:r>
            <a:r>
              <a:rPr lang="en-US" sz="1200" b="0" i="0" baseline="0" dirty="0" smtClean="0">
                <a:solidFill>
                  <a:sysClr val="windowText" lastClr="000000"/>
                </a:solidFill>
                <a:effectLst/>
              </a:rPr>
              <a:t>Balance in China </a:t>
            </a:r>
            <a:r>
              <a:rPr lang="en-US" sz="1200" b="0" i="0" baseline="0" dirty="0">
                <a:solidFill>
                  <a:sysClr val="windowText" lastClr="000000"/>
                </a:solidFill>
                <a:effectLst/>
              </a:rPr>
              <a:t>(in </a:t>
            </a:r>
            <a:r>
              <a:rPr lang="en-US" altLang="zh-CN" sz="1200" b="0" i="0" baseline="0" dirty="0">
                <a:solidFill>
                  <a:sysClr val="windowText" lastClr="000000"/>
                </a:solidFill>
                <a:effectLst/>
              </a:rPr>
              <a:t>Tr</a:t>
            </a:r>
            <a:r>
              <a:rPr lang="en-US" sz="1200" b="0" i="0" baseline="0" dirty="0">
                <a:solidFill>
                  <a:sysClr val="windowText" lastClr="000000"/>
                </a:solidFill>
                <a:effectLst/>
              </a:rPr>
              <a:t>illions RMB)</a:t>
            </a:r>
            <a:endParaRPr lang="en-US" sz="1200" dirty="0">
              <a:solidFill>
                <a:sysClr val="windowText" lastClr="000000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'CH Historical Outstanding'!$M$16</c:f>
              <c:strCache>
                <c:ptCount val="1"/>
                <c:pt idx="0">
                  <c:v>Government Bonds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37AF3959-3FE6-4AF9-AD84-9B9DDB0FC9E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D2DA-4E73-9EBC-3C97DF593D5C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64EE01BA-314C-4DE9-AD75-360F3325A81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2DA-4E73-9EBC-3C97DF593D5C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448A011C-A24A-4B49-AFF9-1D6B7253406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2DA-4E73-9EBC-3C97DF593D5C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CB00C2C9-0993-4F48-92A8-1D158F8C019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2DA-4E73-9EBC-3C97DF593D5C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9B3E92F0-546B-4526-BACF-BA479753D5B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2DA-4E73-9EBC-3C97DF593D5C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F4C2080F-5E70-4808-AE66-FF42C3792CA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D2DA-4E73-9EBC-3C97DF593D5C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9F34C3CC-0D98-482C-872E-900A6091817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D2DA-4E73-9EBC-3C97DF593D5C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B93C476D-36BB-4327-9A7B-97E6B1B6FCE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D2DA-4E73-9EBC-3C97DF593D5C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7124B893-6367-4D16-87BC-AFEAF5FB1D9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D2DA-4E73-9EBC-3C97DF593D5C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99567005-E218-4D73-84D2-2A5D8749441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2DA-4E73-9EBC-3C97DF593D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 Historical Outstanding'!$N$15:$W$15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'CH Historical Outstanding'!$N$16:$W$16</c:f>
              <c:numCache>
                <c:formatCode>General</c:formatCode>
                <c:ptCount val="10"/>
                <c:pt idx="0">
                  <c:v>9.3735489999999988</c:v>
                </c:pt>
                <c:pt idx="1">
                  <c:v>11.020035999999996</c:v>
                </c:pt>
                <c:pt idx="2">
                  <c:v>12.823699999999997</c:v>
                </c:pt>
                <c:pt idx="3">
                  <c:v>14.693822999999998</c:v>
                </c:pt>
                <c:pt idx="4">
                  <c:v>16.756293999999993</c:v>
                </c:pt>
                <c:pt idx="5">
                  <c:v>19.096153999999999</c:v>
                </c:pt>
                <c:pt idx="6">
                  <c:v>21.476893659999995</c:v>
                </c:pt>
                <c:pt idx="7">
                  <c:v>27.394877169999994</c:v>
                </c:pt>
                <c:pt idx="8">
                  <c:v>36.073685560000001</c:v>
                </c:pt>
                <c:pt idx="9">
                  <c:v>42.983288980000012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'CH Historical Outstanding'!$N$23:$W$23</c15:f>
                <c15:dlblRangeCache>
                  <c:ptCount val="10"/>
                  <c:pt idx="0">
                    <c:v>84.70%</c:v>
                  </c:pt>
                  <c:pt idx="1">
                    <c:v>78.64%</c:v>
                  </c:pt>
                  <c:pt idx="2">
                    <c:v>75.59%</c:v>
                  </c:pt>
                  <c:pt idx="3">
                    <c:v>72.21%</c:v>
                  </c:pt>
                  <c:pt idx="4">
                    <c:v>66.70%</c:v>
                  </c:pt>
                  <c:pt idx="5">
                    <c:v>64.83%</c:v>
                  </c:pt>
                  <c:pt idx="6">
                    <c:v>60.39%</c:v>
                  </c:pt>
                  <c:pt idx="7">
                    <c:v>57.00%</c:v>
                  </c:pt>
                  <c:pt idx="8">
                    <c:v>56.15%</c:v>
                  </c:pt>
                  <c:pt idx="9">
                    <c:v>57.55%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D2DA-4E73-9EBC-3C97DF593D5C}"/>
            </c:ext>
          </c:extLst>
        </c:ser>
        <c:ser>
          <c:idx val="1"/>
          <c:order val="1"/>
          <c:tx>
            <c:strRef>
              <c:f>'CH Historical Outstanding'!$M$17</c:f>
              <c:strCache>
                <c:ptCount val="1"/>
                <c:pt idx="0">
                  <c:v>Financial Bonds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2DA-4E73-9EBC-3C97DF593D5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2DA-4E73-9EBC-3C97DF593D5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2DA-4E73-9EBC-3C97DF593D5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2DA-4E73-9EBC-3C97DF593D5C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8BF1D062-3F19-44FE-B42C-EEB4ECD1ED2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D2DA-4E73-9EBC-3C97DF593D5C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BB6D039F-7699-4C7D-995A-B0769AC3CB6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D2DA-4E73-9EBC-3C97DF593D5C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99836D52-C176-41AA-BB52-E4FE781D60B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D2DA-4E73-9EBC-3C97DF593D5C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9F32A152-673D-49F5-AC88-53DF68C96F3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D2DA-4E73-9EBC-3C97DF593D5C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81383888-5729-4EAE-9245-F833AA348D8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D2DA-4E73-9EBC-3C97DF593D5C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BF094853-7093-4091-B743-3EC1CB8F848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D2DA-4E73-9EBC-3C97DF593D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 Historical Outstanding'!$N$15:$W$15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'CH Historical Outstanding'!$N$17:$W$17</c:f>
              <c:numCache>
                <c:formatCode>General</c:formatCode>
                <c:ptCount val="10"/>
                <c:pt idx="0">
                  <c:v>0.4249369999999999</c:v>
                </c:pt>
                <c:pt idx="1">
                  <c:v>0.64071699999999987</c:v>
                </c:pt>
                <c:pt idx="2">
                  <c:v>0.69195800000000007</c:v>
                </c:pt>
                <c:pt idx="3">
                  <c:v>0.95983800000000008</c:v>
                </c:pt>
                <c:pt idx="4">
                  <c:v>1.5045679999999999</c:v>
                </c:pt>
                <c:pt idx="5">
                  <c:v>1.7866070000000001</c:v>
                </c:pt>
                <c:pt idx="6">
                  <c:v>3.0129710200000002</c:v>
                </c:pt>
                <c:pt idx="7">
                  <c:v>6.4671800003999964</c:v>
                </c:pt>
                <c:pt idx="8">
                  <c:v>10.406940000400009</c:v>
                </c:pt>
                <c:pt idx="9">
                  <c:v>12.992600176500043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'CH Historical Outstanding'!$N$24:$W$24</c15:f>
                <c15:dlblRangeCache>
                  <c:ptCount val="10"/>
                  <c:pt idx="0">
                    <c:v>3.84%</c:v>
                  </c:pt>
                  <c:pt idx="1">
                    <c:v>4.57%</c:v>
                  </c:pt>
                  <c:pt idx="2">
                    <c:v>4.08%</c:v>
                  </c:pt>
                  <c:pt idx="3">
                    <c:v>4.72%</c:v>
                  </c:pt>
                  <c:pt idx="4">
                    <c:v>5.99%</c:v>
                  </c:pt>
                  <c:pt idx="5">
                    <c:v>6.07%</c:v>
                  </c:pt>
                  <c:pt idx="6">
                    <c:v>8.47%</c:v>
                  </c:pt>
                  <c:pt idx="7">
                    <c:v>13.46%</c:v>
                  </c:pt>
                  <c:pt idx="8">
                    <c:v>16.20%</c:v>
                  </c:pt>
                  <c:pt idx="9">
                    <c:v>17.40%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5-D2DA-4E73-9EBC-3C97DF593D5C}"/>
            </c:ext>
          </c:extLst>
        </c:ser>
        <c:ser>
          <c:idx val="2"/>
          <c:order val="2"/>
          <c:tx>
            <c:strRef>
              <c:f>'CH Historical Outstanding'!$M$18</c:f>
              <c:strCache>
                <c:ptCount val="1"/>
                <c:pt idx="0">
                  <c:v>Corporate Bonds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2DA-4E73-9EBC-3C97DF593D5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2DA-4E73-9EBC-3C97DF593D5C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F0145783-E09B-4DEA-A362-29C443517EE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8-D2DA-4E73-9EBC-3C97DF593D5C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ABDEBBF8-BB0C-41F6-BF3D-E9BF127A9D6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9-D2DA-4E73-9EBC-3C97DF593D5C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B3ED2FA3-325C-45B8-BC72-7E0901EEA43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A-D2DA-4E73-9EBC-3C97DF593D5C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075D6019-2978-41BE-99C0-39584B6A12F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B-D2DA-4E73-9EBC-3C97DF593D5C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17165E20-4F40-488A-83CA-B226E18B825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C-D2DA-4E73-9EBC-3C97DF593D5C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F64B9D1C-2EF6-4BAF-908C-60FCE76340D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D-D2DA-4E73-9EBC-3C97DF593D5C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F50FCE1A-3C09-4940-A06A-B737D2C32EC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E-D2DA-4E73-9EBC-3C97DF593D5C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B247BEDF-DE1D-4EF2-9C91-43C6D9CBD65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F-D2DA-4E73-9EBC-3C97DF593D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'CH Historical Outstanding'!$N$15:$W$15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'CH Historical Outstanding'!$N$18:$W$18</c:f>
              <c:numCache>
                <c:formatCode>General</c:formatCode>
                <c:ptCount val="10"/>
                <c:pt idx="0">
                  <c:v>1.268422035633</c:v>
                </c:pt>
                <c:pt idx="1">
                  <c:v>2.3525603958780001</c:v>
                </c:pt>
                <c:pt idx="2">
                  <c:v>3.4490607107230002</c:v>
                </c:pt>
                <c:pt idx="3">
                  <c:v>4.6956502355710006</c:v>
                </c:pt>
                <c:pt idx="4">
                  <c:v>6.8613295276310016</c:v>
                </c:pt>
                <c:pt idx="5">
                  <c:v>8.5716195018280015</c:v>
                </c:pt>
                <c:pt idx="6">
                  <c:v>11.075386725086002</c:v>
                </c:pt>
                <c:pt idx="7">
                  <c:v>14.202821830158001</c:v>
                </c:pt>
                <c:pt idx="8">
                  <c:v>17.766245069849997</c:v>
                </c:pt>
                <c:pt idx="9">
                  <c:v>18.710221882097002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'CH Historical Outstanding'!$N$25:$W$25</c15:f>
                <c15:dlblRangeCache>
                  <c:ptCount val="10"/>
                  <c:pt idx="0">
                    <c:v>11.46%</c:v>
                  </c:pt>
                  <c:pt idx="1">
                    <c:v>16.79%</c:v>
                  </c:pt>
                  <c:pt idx="2">
                    <c:v>20.33%</c:v>
                  </c:pt>
                  <c:pt idx="3">
                    <c:v>23.08%</c:v>
                  </c:pt>
                  <c:pt idx="4">
                    <c:v>27.31%</c:v>
                  </c:pt>
                  <c:pt idx="5">
                    <c:v>29.10%</c:v>
                  </c:pt>
                  <c:pt idx="6">
                    <c:v>31.14%</c:v>
                  </c:pt>
                  <c:pt idx="7">
                    <c:v>29.55%</c:v>
                  </c:pt>
                  <c:pt idx="8">
                    <c:v>27.65%</c:v>
                  </c:pt>
                  <c:pt idx="9">
                    <c:v>25.05%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20-D2DA-4E73-9EBC-3C97DF593D5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137061871"/>
        <c:axId val="1137065615"/>
      </c:barChart>
      <c:catAx>
        <c:axId val="1137061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065615"/>
        <c:crosses val="autoZero"/>
        <c:auto val="1"/>
        <c:lblAlgn val="ctr"/>
        <c:lblOffset val="100"/>
        <c:noMultiLvlLbl val="0"/>
      </c:catAx>
      <c:valAx>
        <c:axId val="11370656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061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 dirty="0">
                <a:solidFill>
                  <a:sysClr val="windowText" lastClr="000000"/>
                </a:solidFill>
                <a:effectLst/>
              </a:rPr>
              <a:t>Panel B: 2008-2017 </a:t>
            </a:r>
            <a:r>
              <a:rPr lang="en-US" sz="1200" b="0" i="0" baseline="0" dirty="0" smtClean="0">
                <a:solidFill>
                  <a:sysClr val="windowText" lastClr="000000"/>
                </a:solidFill>
                <a:effectLst/>
              </a:rPr>
              <a:t>Outstanding </a:t>
            </a:r>
            <a:r>
              <a:rPr lang="en-US" sz="1200" b="0" i="0" baseline="0" dirty="0">
                <a:solidFill>
                  <a:sysClr val="windowText" lastClr="000000"/>
                </a:solidFill>
                <a:effectLst/>
              </a:rPr>
              <a:t>Bond </a:t>
            </a:r>
            <a:r>
              <a:rPr lang="en-US" sz="1200" b="0" i="0" baseline="0" dirty="0" smtClean="0">
                <a:solidFill>
                  <a:sysClr val="windowText" lastClr="000000"/>
                </a:solidFill>
                <a:effectLst/>
              </a:rPr>
              <a:t>Balance in US </a:t>
            </a:r>
            <a:r>
              <a:rPr lang="en-US" sz="1200" b="0" i="0" baseline="0" dirty="0">
                <a:solidFill>
                  <a:sysClr val="windowText" lastClr="000000"/>
                </a:solidFill>
                <a:effectLst/>
              </a:rPr>
              <a:t>(in Trillions $)</a:t>
            </a:r>
            <a:endParaRPr lang="en-US" sz="1200" dirty="0">
              <a:solidFill>
                <a:sysClr val="windowText" lastClr="000000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2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'US Historical Outstanding'!$P$1</c:f>
              <c:strCache>
                <c:ptCount val="1"/>
                <c:pt idx="0">
                  <c:v>Government Bonds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F4538913-59F2-430A-90C2-E07835CD578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C861-49E8-9F77-6331566B719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20997B60-4425-4A76-99B5-407573C174D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C861-49E8-9F77-6331566B7195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D943D61C-CC56-45C6-A0FB-B6592834E0B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C861-49E8-9F77-6331566B7195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B5B1A7DA-E536-41F1-BACE-FBFFE70C026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C861-49E8-9F77-6331566B7195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D14D89E3-0C7E-4D32-96CC-C9C37438F80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C861-49E8-9F77-6331566B7195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F5B24E60-69F7-40C2-AB3D-A125AE57E9B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C861-49E8-9F77-6331566B7195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9A1F0B27-4A56-42FD-8B8D-8E312ACBF9A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C861-49E8-9F77-6331566B7195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A2CF1AD8-B230-4C03-9A78-49D1B52B2FF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C861-49E8-9F77-6331566B7195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9B5135C2-9DFC-4722-A276-F386D45C7A5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C861-49E8-9F77-6331566B7195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4BF10D35-E09E-4D47-950D-F966320745D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C861-49E8-9F77-6331566B7195}"/>
                </c:ext>
              </c:extLst>
            </c:dLbl>
            <c:spPr>
              <a:noFill/>
              <a:ln>
                <a:noFill/>
              </a:ln>
              <a:effectLst>
                <a:outerShdw blurRad="50800" dist="50800" dir="5400000" sx="2000" sy="2000" algn="ctr" rotWithShape="0">
                  <a:srgbClr val="000000">
                    <a:alpha val="43137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'US Historical Outstanding'!$O$2:$O$11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'US Historical Outstanding'!$P$2:$P$11</c:f>
              <c:numCache>
                <c:formatCode>_(* #,##0.00_);_(* \(#,##0.00\);_(* "-"??_);_(@_)</c:formatCode>
                <c:ptCount val="10"/>
                <c:pt idx="0">
                  <c:v>12.657116000000002</c:v>
                </c:pt>
                <c:pt idx="1">
                  <c:v>13.832811</c:v>
                </c:pt>
                <c:pt idx="2">
                  <c:v>15.345767</c:v>
                </c:pt>
                <c:pt idx="3">
                  <c:v>16.169139410636998</c:v>
                </c:pt>
                <c:pt idx="4">
                  <c:v>17.053158247999999</c:v>
                </c:pt>
                <c:pt idx="5">
                  <c:v>17.754549853223999</c:v>
                </c:pt>
                <c:pt idx="6">
                  <c:v>18.330146936144001</c:v>
                </c:pt>
                <c:pt idx="7">
                  <c:v>18.997614248634996</c:v>
                </c:pt>
                <c:pt idx="8">
                  <c:v>19.733101165003998</c:v>
                </c:pt>
                <c:pt idx="9">
                  <c:v>20.267220761358001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'US Historical Outstanding'!$P$14:$P$23</c15:f>
                <c15:dlblRangeCache>
                  <c:ptCount val="10"/>
                  <c:pt idx="0">
                    <c:v>58.63%</c:v>
                  </c:pt>
                  <c:pt idx="1">
                    <c:v>60.74%</c:v>
                  </c:pt>
                  <c:pt idx="2">
                    <c:v>62.29%</c:v>
                  </c:pt>
                  <c:pt idx="3">
                    <c:v>63.76%</c:v>
                  </c:pt>
                  <c:pt idx="4">
                    <c:v>64.30%</c:v>
                  </c:pt>
                  <c:pt idx="5">
                    <c:v>64.21%</c:v>
                  </c:pt>
                  <c:pt idx="6">
                    <c:v>64.01%</c:v>
                  </c:pt>
                  <c:pt idx="7">
                    <c:v>64.22%</c:v>
                  </c:pt>
                  <c:pt idx="8">
                    <c:v>64.38%</c:v>
                  </c:pt>
                  <c:pt idx="9">
                    <c:v>63.94%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C861-49E8-9F77-6331566B7195}"/>
            </c:ext>
          </c:extLst>
        </c:ser>
        <c:ser>
          <c:idx val="1"/>
          <c:order val="1"/>
          <c:tx>
            <c:strRef>
              <c:f>'US Historical Outstanding'!$Q$1</c:f>
              <c:strCache>
                <c:ptCount val="1"/>
                <c:pt idx="0">
                  <c:v>Financial Bonds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09B34A1D-5907-407A-BFA7-14D5799CFFB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C861-49E8-9F77-6331566B719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2E370F0-FE80-4F10-A342-77E9DEC4463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C861-49E8-9F77-6331566B7195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0E9F79B8-39EB-46C6-90BA-F9E9061173E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C861-49E8-9F77-6331566B7195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7A560F98-60E8-456B-B465-9C7E5C5EF17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C861-49E8-9F77-6331566B7195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BEED9473-8D9C-4697-AE2C-50CC110EC27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C861-49E8-9F77-6331566B7195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256F580C-1461-4FE1-91B7-DB453A285E8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C861-49E8-9F77-6331566B7195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96C08538-66A7-4B3C-B0AD-F3B3A46BF15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C861-49E8-9F77-6331566B7195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A4C6AB61-2440-45A2-AE8C-B93344F379E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C861-49E8-9F77-6331566B7195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A757E07D-8220-41F0-A1FD-B97478FC4D2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C861-49E8-9F77-6331566B7195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2B929964-17E3-4DAA-BA90-0EC1A379239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C861-49E8-9F77-6331566B71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'US Historical Outstanding'!$O$2:$O$11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'US Historical Outstanding'!$Q$2:$Q$11</c:f>
              <c:numCache>
                <c:formatCode>_(* #,##0.00_);_(* \(#,##0.00\);_(* "-"??_);_(@_)</c:formatCode>
                <c:ptCount val="10"/>
                <c:pt idx="0">
                  <c:v>7.3214779999999999</c:v>
                </c:pt>
                <c:pt idx="1">
                  <c:v>6.6814179999999999</c:v>
                </c:pt>
                <c:pt idx="2">
                  <c:v>6.1578629999999999</c:v>
                </c:pt>
                <c:pt idx="3">
                  <c:v>5.8152920000000003</c:v>
                </c:pt>
                <c:pt idx="4">
                  <c:v>5.5870689999999996</c:v>
                </c:pt>
                <c:pt idx="5">
                  <c:v>5.3582470000000004</c:v>
                </c:pt>
                <c:pt idx="6">
                  <c:v>5.3333439999999994</c:v>
                </c:pt>
                <c:pt idx="7">
                  <c:v>5.0492930000000005</c:v>
                </c:pt>
                <c:pt idx="8">
                  <c:v>5.0328840000000001</c:v>
                </c:pt>
                <c:pt idx="9">
                  <c:v>5.0460079999999996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'US Historical Outstanding'!$Q$14:$Q$23</c15:f>
                <c15:dlblRangeCache>
                  <c:ptCount val="10"/>
                  <c:pt idx="0">
                    <c:v>33.91%</c:v>
                  </c:pt>
                  <c:pt idx="1">
                    <c:v>29.34%</c:v>
                  </c:pt>
                  <c:pt idx="2">
                    <c:v>25.00%</c:v>
                  </c:pt>
                  <c:pt idx="3">
                    <c:v>22.93%</c:v>
                  </c:pt>
                  <c:pt idx="4">
                    <c:v>21.07%</c:v>
                  </c:pt>
                  <c:pt idx="5">
                    <c:v>19.38%</c:v>
                  </c:pt>
                  <c:pt idx="6">
                    <c:v>18.62%</c:v>
                  </c:pt>
                  <c:pt idx="7">
                    <c:v>17.07%</c:v>
                  </c:pt>
                  <c:pt idx="8">
                    <c:v>16.42%</c:v>
                  </c:pt>
                  <c:pt idx="9">
                    <c:v>15.92%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5-C861-49E8-9F77-6331566B7195}"/>
            </c:ext>
          </c:extLst>
        </c:ser>
        <c:ser>
          <c:idx val="2"/>
          <c:order val="2"/>
          <c:tx>
            <c:strRef>
              <c:f>'US Historical Outstanding'!$R$1</c:f>
              <c:strCache>
                <c:ptCount val="1"/>
                <c:pt idx="0">
                  <c:v>Corporate Bonds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CC3DE58B-EAF5-4158-9C6C-0A921252193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C861-49E8-9F77-6331566B719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1C2574D1-297D-41ED-B288-80E059718B1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7-C861-49E8-9F77-6331566B7195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AC1BCF5C-DF28-4037-B533-909D9CFD784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8-C861-49E8-9F77-6331566B7195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3573DEA5-0CBB-4A9A-9A00-21D66A4FAB4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9-C861-49E8-9F77-6331566B7195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FBCB003F-399D-45F7-BC78-BBABE0D3282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A-C861-49E8-9F77-6331566B7195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AB3971AA-1CA7-45B2-9AE7-01BCAEF9E09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B-C861-49E8-9F77-6331566B7195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4C640C0B-FEB3-4DAA-81EE-181F058BF35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C-C861-49E8-9F77-6331566B7195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4F373840-E907-44F7-B633-CB96E5F7EAE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D-C861-49E8-9F77-6331566B7195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98208AFB-25E1-4E10-83A6-585FC83105B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E-C861-49E8-9F77-6331566B7195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80962938-ACCB-45CC-B76E-E10BE65E98F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F-C861-49E8-9F77-6331566B71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'US Historical Outstanding'!$O$2:$O$11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'US Historical Outstanding'!$R$2:$R$11</c:f>
              <c:numCache>
                <c:formatCode>_(* #,##0.00_);_(* \(#,##0.00\);_(* "-"??_);_(@_)</c:formatCode>
                <c:ptCount val="10"/>
                <c:pt idx="0">
                  <c:v>1.6106884525570304</c:v>
                </c:pt>
                <c:pt idx="1">
                  <c:v>2.2596318927251398</c:v>
                </c:pt>
                <c:pt idx="2">
                  <c:v>3.1306871320282235</c:v>
                </c:pt>
                <c:pt idx="3">
                  <c:v>3.3753920470677832</c:v>
                </c:pt>
                <c:pt idx="4">
                  <c:v>3.8808529510918599</c:v>
                </c:pt>
                <c:pt idx="5">
                  <c:v>4.5380953712762739</c:v>
                </c:pt>
                <c:pt idx="6">
                  <c:v>4.9745705348900389</c:v>
                </c:pt>
                <c:pt idx="7">
                  <c:v>5.5330931921867368</c:v>
                </c:pt>
                <c:pt idx="8">
                  <c:v>5.8870609520345587</c:v>
                </c:pt>
                <c:pt idx="9">
                  <c:v>6.38572853279359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'US Historical Outstanding'!$R$14:$R$23</c15:f>
                <c15:dlblRangeCache>
                  <c:ptCount val="10"/>
                  <c:pt idx="0">
                    <c:v>7.46%</c:v>
                  </c:pt>
                  <c:pt idx="1">
                    <c:v>9.92%</c:v>
                  </c:pt>
                  <c:pt idx="2">
                    <c:v>12.71%</c:v>
                  </c:pt>
                  <c:pt idx="3">
                    <c:v>13.31%</c:v>
                  </c:pt>
                  <c:pt idx="4">
                    <c:v>14.63%</c:v>
                  </c:pt>
                  <c:pt idx="5">
                    <c:v>16.41%</c:v>
                  </c:pt>
                  <c:pt idx="6">
                    <c:v>17.37%</c:v>
                  </c:pt>
                  <c:pt idx="7">
                    <c:v>18.71%</c:v>
                  </c:pt>
                  <c:pt idx="8">
                    <c:v>19.21%</c:v>
                  </c:pt>
                  <c:pt idx="9">
                    <c:v>20.14%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20-C861-49E8-9F77-6331566B719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147752543"/>
        <c:axId val="1147754207"/>
      </c:barChart>
      <c:catAx>
        <c:axId val="1147752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7754207"/>
        <c:crosses val="autoZero"/>
        <c:auto val="1"/>
        <c:lblAlgn val="ctr"/>
        <c:lblOffset val="100"/>
        <c:noMultiLvlLbl val="0"/>
      </c:catAx>
      <c:valAx>
        <c:axId val="1147754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7752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zh-CN" sz="1800" b="1" i="0" u="none" strike="noStrike" baseline="0" dirty="0" smtClean="0">
                <a:effectLst/>
              </a:rPr>
              <a:t>Composition </a:t>
            </a:r>
            <a:r>
              <a:rPr lang="en-US" altLang="zh-CN" sz="1800" b="1" i="0" u="none" strike="noStrike" baseline="0" dirty="0">
                <a:effectLst/>
              </a:rPr>
              <a:t>of local government debt balance, percentage </a:t>
            </a:r>
            <a:endParaRPr lang="zh-CN" alt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Figure4B_NAO!$B$1</c:f>
              <c:strCache>
                <c:ptCount val="1"/>
                <c:pt idx="0">
                  <c:v>Bank Loan</c:v>
                </c:pt>
              </c:strCache>
            </c:strRef>
          </c:tx>
          <c:spPr>
            <a:ln w="28575">
              <a:solidFill>
                <a:srgbClr val="D1282E"/>
              </a:solidFill>
            </a:ln>
          </c:spPr>
          <c:marker>
            <c:symbol val="none"/>
          </c:marker>
          <c:dPt>
            <c:idx val="6"/>
            <c:bubble3D val="0"/>
            <c:spPr>
              <a:ln w="28575">
                <a:solidFill>
                  <a:srgbClr val="D1282E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1-C9AE-4B55-A337-75B6E93C75DA}"/>
              </c:ext>
            </c:extLst>
          </c:dPt>
          <c:dPt>
            <c:idx val="7"/>
            <c:bubble3D val="0"/>
            <c:spPr>
              <a:ln w="28575">
                <a:solidFill>
                  <a:srgbClr val="D1282E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3-C9AE-4B55-A337-75B6E93C75DA}"/>
              </c:ext>
            </c:extLst>
          </c:dPt>
          <c:dPt>
            <c:idx val="8"/>
            <c:bubble3D val="0"/>
            <c:spPr>
              <a:ln w="28575">
                <a:solidFill>
                  <a:srgbClr val="D1282E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C9AE-4B55-A337-75B6E93C75DA}"/>
              </c:ext>
            </c:extLst>
          </c:dPt>
          <c:dPt>
            <c:idx val="9"/>
            <c:bubble3D val="0"/>
            <c:spPr>
              <a:ln w="28575">
                <a:solidFill>
                  <a:srgbClr val="D1282E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7-C9AE-4B55-A337-75B6E93C75DA}"/>
              </c:ext>
            </c:extLst>
          </c:dPt>
          <c:cat>
            <c:numRef>
              <c:f>Figure4B_NAO!$A$2:$A$11</c:f>
              <c:numCache>
                <c:formatCode>m/d/yyyy</c:formatCode>
                <c:ptCount val="10"/>
                <c:pt idx="0">
                  <c:v>39813</c:v>
                </c:pt>
                <c:pt idx="1">
                  <c:v>40178</c:v>
                </c:pt>
                <c:pt idx="2">
                  <c:v>40543</c:v>
                </c:pt>
                <c:pt idx="3">
                  <c:v>40907</c:v>
                </c:pt>
                <c:pt idx="4">
                  <c:v>41274</c:v>
                </c:pt>
                <c:pt idx="5">
                  <c:v>41455</c:v>
                </c:pt>
                <c:pt idx="6">
                  <c:v>41639</c:v>
                </c:pt>
                <c:pt idx="7">
                  <c:v>42004</c:v>
                </c:pt>
                <c:pt idx="8">
                  <c:v>42369</c:v>
                </c:pt>
                <c:pt idx="9">
                  <c:v>42735</c:v>
                </c:pt>
              </c:numCache>
            </c:numRef>
          </c:cat>
          <c:val>
            <c:numRef>
              <c:f>Figure4B_NAO!$B$2:$B$11</c:f>
              <c:numCache>
                <c:formatCode>0%</c:formatCode>
                <c:ptCount val="10"/>
                <c:pt idx="0">
                  <c:v>0.76914352266337305</c:v>
                </c:pt>
                <c:pt idx="1">
                  <c:v>0.80960905582999532</c:v>
                </c:pt>
                <c:pt idx="2">
                  <c:v>0.79011020396471532</c:v>
                </c:pt>
                <c:pt idx="3">
                  <c:v>0.6932672840214128</c:v>
                </c:pt>
                <c:pt idx="4">
                  <c:v>0.57286759829097933</c:v>
                </c:pt>
                <c:pt idx="5">
                  <c:v>0.56558128600370716</c:v>
                </c:pt>
                <c:pt idx="6">
                  <c:v>0.46435399776267483</c:v>
                </c:pt>
                <c:pt idx="7">
                  <c:v>0.36308768227800103</c:v>
                </c:pt>
                <c:pt idx="8">
                  <c:v>0.30748945064259714</c:v>
                </c:pt>
                <c:pt idx="9">
                  <c:v>0.20334884848428453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9AE-4B55-A337-75B6E93C75DA}"/>
            </c:ext>
          </c:extLst>
        </c:ser>
        <c:ser>
          <c:idx val="1"/>
          <c:order val="1"/>
          <c:tx>
            <c:strRef>
              <c:f>Figure4B_NAO!$C$1</c:f>
              <c:strCache>
                <c:ptCount val="1"/>
                <c:pt idx="0">
                  <c:v>Munibond+MCB+Trust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cat>
            <c:numRef>
              <c:f>Figure4B_NAO!$A$2:$A$11</c:f>
              <c:numCache>
                <c:formatCode>m/d/yyyy</c:formatCode>
                <c:ptCount val="10"/>
                <c:pt idx="0">
                  <c:v>39813</c:v>
                </c:pt>
                <c:pt idx="1">
                  <c:v>40178</c:v>
                </c:pt>
                <c:pt idx="2">
                  <c:v>40543</c:v>
                </c:pt>
                <c:pt idx="3">
                  <c:v>40907</c:v>
                </c:pt>
                <c:pt idx="4">
                  <c:v>41274</c:v>
                </c:pt>
                <c:pt idx="5">
                  <c:v>41455</c:v>
                </c:pt>
                <c:pt idx="6">
                  <c:v>41639</c:v>
                </c:pt>
                <c:pt idx="7">
                  <c:v>42004</c:v>
                </c:pt>
                <c:pt idx="8">
                  <c:v>42369</c:v>
                </c:pt>
                <c:pt idx="9">
                  <c:v>42735</c:v>
                </c:pt>
              </c:numCache>
            </c:numRef>
          </c:cat>
          <c:val>
            <c:numRef>
              <c:f>Figure4B_NAO!$C$2:$C$11</c:f>
              <c:numCache>
                <c:formatCode>0%</c:formatCode>
                <c:ptCount val="10"/>
                <c:pt idx="0">
                  <c:v>1.3832573656800832E-2</c:v>
                </c:pt>
                <c:pt idx="1">
                  <c:v>5.2352786300450364E-2</c:v>
                </c:pt>
                <c:pt idx="2">
                  <c:v>0.13983826688939716</c:v>
                </c:pt>
                <c:pt idx="3">
                  <c:v>0.13991219073035388</c:v>
                </c:pt>
                <c:pt idx="4">
                  <c:v>0.19669719781907632</c:v>
                </c:pt>
                <c:pt idx="5">
                  <c:v>0.23544209654244797</c:v>
                </c:pt>
                <c:pt idx="6">
                  <c:v>0.25305386062170304</c:v>
                </c:pt>
                <c:pt idx="7">
                  <c:v>0.30893991779694796</c:v>
                </c:pt>
                <c:pt idx="8">
                  <c:v>0.5034180706565452</c:v>
                </c:pt>
                <c:pt idx="9">
                  <c:v>0.73968819095136962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9AE-4B55-A337-75B6E93C75DA}"/>
            </c:ext>
          </c:extLst>
        </c:ser>
        <c:ser>
          <c:idx val="2"/>
          <c:order val="2"/>
          <c:tx>
            <c:strRef>
              <c:f>Figure4B_NAO!$D$1</c:f>
              <c:strCache>
                <c:ptCount val="1"/>
                <c:pt idx="0">
                  <c:v>MCB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Figure4B_NAO!$A$2:$A$11</c:f>
              <c:numCache>
                <c:formatCode>m/d/yyyy</c:formatCode>
                <c:ptCount val="10"/>
                <c:pt idx="0">
                  <c:v>39813</c:v>
                </c:pt>
                <c:pt idx="1">
                  <c:v>40178</c:v>
                </c:pt>
                <c:pt idx="2">
                  <c:v>40543</c:v>
                </c:pt>
                <c:pt idx="3">
                  <c:v>40907</c:v>
                </c:pt>
                <c:pt idx="4">
                  <c:v>41274</c:v>
                </c:pt>
                <c:pt idx="5">
                  <c:v>41455</c:v>
                </c:pt>
                <c:pt idx="6">
                  <c:v>41639</c:v>
                </c:pt>
                <c:pt idx="7">
                  <c:v>42004</c:v>
                </c:pt>
                <c:pt idx="8">
                  <c:v>42369</c:v>
                </c:pt>
                <c:pt idx="9">
                  <c:v>42735</c:v>
                </c:pt>
              </c:numCache>
            </c:numRef>
          </c:cat>
          <c:val>
            <c:numRef>
              <c:f>Figure4B_NAO!$D$2:$D$11</c:f>
              <c:numCache>
                <c:formatCode>0%</c:formatCode>
                <c:ptCount val="10"/>
                <c:pt idx="0">
                  <c:v>1.3832573656800832E-2</c:v>
                </c:pt>
                <c:pt idx="1">
                  <c:v>3.017222183811491E-2</c:v>
                </c:pt>
                <c:pt idx="2">
                  <c:v>4.3593225317380718E-2</c:v>
                </c:pt>
                <c:pt idx="3">
                  <c:v>5.9472441989792284E-2</c:v>
                </c:pt>
                <c:pt idx="4">
                  <c:v>9.9826058842873322E-2</c:v>
                </c:pt>
                <c:pt idx="5">
                  <c:v>0.11573671168293362</c:v>
                </c:pt>
                <c:pt idx="6">
                  <c:v>0.12309463624901618</c:v>
                </c:pt>
                <c:pt idx="7">
                  <c:v>0.17299491666666666</c:v>
                </c:pt>
                <c:pt idx="8">
                  <c:v>0.21361997708333336</c:v>
                </c:pt>
                <c:pt idx="9">
                  <c:v>0.25424563083311469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C9AE-4B55-A337-75B6E93C75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1244416"/>
        <c:axId val="93573056"/>
      </c:lineChart>
      <c:dateAx>
        <c:axId val="101244416"/>
        <c:scaling>
          <c:orientation val="minMax"/>
          <c:max val="42825"/>
          <c:min val="39813"/>
        </c:scaling>
        <c:delete val="0"/>
        <c:axPos val="b"/>
        <c:numFmt formatCode="[$-409]mmm\-yy;@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3573056"/>
        <c:crosses val="autoZero"/>
        <c:auto val="1"/>
        <c:lblOffset val="100"/>
        <c:baseTimeUnit val="months"/>
        <c:majorUnit val="12"/>
        <c:majorTimeUnit val="months"/>
        <c:minorUnit val="6"/>
        <c:minorTimeUnit val="months"/>
      </c:dateAx>
      <c:valAx>
        <c:axId val="93573056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altLang="zh-CN" sz="1600"/>
                  <a:t>Percentage (%)</a:t>
                </a:r>
                <a:endParaRPr lang="zh-CN" altLang="en-US" sz="1600"/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124441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9932986111111095"/>
          <c:y val="0.10726041666666669"/>
          <c:w val="0.26174687499999999"/>
          <c:h val="0.16757812499999999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zh-CN" sz="1800" b="1" i="0" baseline="0" dirty="0" smtClean="0">
                <a:effectLst/>
              </a:rPr>
              <a:t>Newly </a:t>
            </a:r>
            <a:r>
              <a:rPr lang="en-US" altLang="zh-CN" sz="1800" b="1" i="0" baseline="0" dirty="0">
                <a:effectLst/>
              </a:rPr>
              <a:t>Issued Municipal Corporate Bonds (MCB)</a:t>
            </a:r>
            <a:endParaRPr lang="zh-CN" altLang="zh-CN" dirty="0">
              <a:effectLst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Figure5A_MCB!$G$6</c:f>
              <c:strCache>
                <c:ptCount val="1"/>
                <c:pt idx="0">
                  <c:v>Bankloan/GDP</c:v>
                </c:pt>
              </c:strCache>
            </c:strRef>
          </c:tx>
          <c:spPr>
            <a:ln w="50800">
              <a:solidFill>
                <a:srgbClr val="D1281A"/>
              </a:solidFill>
              <a:prstDash val="sysDot"/>
            </a:ln>
          </c:spPr>
          <c:marker>
            <c:symbol val="diamond"/>
            <c:size val="9"/>
            <c:spPr>
              <a:solidFill>
                <a:srgbClr val="D1282E"/>
              </a:solidFill>
              <a:ln>
                <a:solidFill>
                  <a:srgbClr val="D1282E"/>
                </a:solidFill>
              </a:ln>
            </c:spPr>
          </c:marker>
          <c:cat>
            <c:numRef>
              <c:f>Figure5A_MCB!$B$9:$B$21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Figure5A_MCB!$G$9:$G$21</c:f>
              <c:numCache>
                <c:formatCode>0.00%</c:formatCode>
                <c:ptCount val="13"/>
                <c:pt idx="0">
                  <c:v>0.13964392036094864</c:v>
                </c:pt>
                <c:pt idx="1">
                  <c:v>0.12545450565853206</c:v>
                </c:pt>
                <c:pt idx="2">
                  <c:v>0.14491531795924598</c:v>
                </c:pt>
                <c:pt idx="3">
                  <c:v>0.13432887186320808</c:v>
                </c:pt>
                <c:pt idx="4">
                  <c:v>0.1536701662360668</c:v>
                </c:pt>
                <c:pt idx="5">
                  <c:v>0.27472102495291928</c:v>
                </c:pt>
                <c:pt idx="6">
                  <c:v>0.19247982533000607</c:v>
                </c:pt>
                <c:pt idx="7">
                  <c:v>0.15266688820737193</c:v>
                </c:pt>
                <c:pt idx="8">
                  <c:v>0.15174860659617881</c:v>
                </c:pt>
                <c:pt idx="9">
                  <c:v>0.14935041808037169</c:v>
                </c:pt>
                <c:pt idx="10">
                  <c:v>0.15186948541400741</c:v>
                </c:pt>
                <c:pt idx="11">
                  <c:v>0.17096859837842412</c:v>
                </c:pt>
                <c:pt idx="12">
                  <c:v>0.16999768319179842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F1F-486F-97B1-0A78E3F4B7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515904"/>
        <c:axId val="93575360"/>
      </c:lineChart>
      <c:lineChart>
        <c:grouping val="standard"/>
        <c:varyColors val="0"/>
        <c:ser>
          <c:idx val="2"/>
          <c:order val="1"/>
          <c:tx>
            <c:strRef>
              <c:f>Figure5A_MCB!$H$6</c:f>
              <c:strCache>
                <c:ptCount val="1"/>
                <c:pt idx="0">
                  <c:v>MCB_all/GDP</c:v>
                </c:pt>
              </c:strCache>
            </c:strRef>
          </c:tx>
          <c:spPr>
            <a:ln w="50800">
              <a:solidFill>
                <a:srgbClr val="0070C0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cat>
            <c:numRef>
              <c:f>Figure5A_MCB!$B$9:$B$21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Figure5A_MCB!$H$9:$H$21</c:f>
              <c:numCache>
                <c:formatCode>0.00%</c:formatCode>
                <c:ptCount val="13"/>
                <c:pt idx="0">
                  <c:v>0</c:v>
                </c:pt>
                <c:pt idx="1">
                  <c:v>2.4023203211208266E-4</c:v>
                </c:pt>
                <c:pt idx="2">
                  <c:v>3.2355306839957439E-4</c:v>
                </c:pt>
                <c:pt idx="3">
                  <c:v>1.436911871748862E-3</c:v>
                </c:pt>
                <c:pt idx="4">
                  <c:v>6.6037484879450292E-4</c:v>
                </c:pt>
                <c:pt idx="5">
                  <c:v>5.5869490611645299E-3</c:v>
                </c:pt>
                <c:pt idx="6">
                  <c:v>4.7248349576290167E-3</c:v>
                </c:pt>
                <c:pt idx="7">
                  <c:v>6.3110488726153208E-3</c:v>
                </c:pt>
                <c:pt idx="8">
                  <c:v>1.498628525703068E-2</c:v>
                </c:pt>
                <c:pt idx="9">
                  <c:v>1.4162417991668633E-2</c:v>
                </c:pt>
                <c:pt idx="10">
                  <c:v>2.8004826281806412E-2</c:v>
                </c:pt>
                <c:pt idx="11">
                  <c:v>2.498081708985771E-2</c:v>
                </c:pt>
                <c:pt idx="12">
                  <c:v>3.1603803758282187E-2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F1F-486F-97B1-0A78E3F4B795}"/>
            </c:ext>
          </c:extLst>
        </c:ser>
        <c:ser>
          <c:idx val="3"/>
          <c:order val="2"/>
          <c:tx>
            <c:strRef>
              <c:f>Figure5A_MCB!$I$6</c:f>
              <c:strCache>
                <c:ptCount val="1"/>
                <c:pt idx="0">
                  <c:v>MCB_net/GDP</c:v>
                </c:pt>
              </c:strCache>
            </c:strRef>
          </c:tx>
          <c:spPr>
            <a:ln w="50800">
              <a:solidFill>
                <a:srgbClr val="0070C0"/>
              </a:solidFill>
              <a:prstDash val="dash"/>
            </a:ln>
          </c:spPr>
          <c:marker>
            <c:symbol val="triangle"/>
            <c:size val="9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cat>
            <c:numRef>
              <c:f>Figure5A_MCB!$B$9:$B$21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Figure5A_MCB!$I$9:$I$21</c:f>
              <c:numCache>
                <c:formatCode>0.00%</c:formatCode>
                <c:ptCount val="13"/>
                <c:pt idx="0">
                  <c:v>0</c:v>
                </c:pt>
                <c:pt idx="1">
                  <c:v>2.4023203211208266E-4</c:v>
                </c:pt>
                <c:pt idx="2">
                  <c:v>3.2355306839957439E-4</c:v>
                </c:pt>
                <c:pt idx="3">
                  <c:v>1.436911871748862E-3</c:v>
                </c:pt>
                <c:pt idx="4">
                  <c:v>6.6037484879450292E-4</c:v>
                </c:pt>
                <c:pt idx="5">
                  <c:v>5.5869490611645299E-3</c:v>
                </c:pt>
                <c:pt idx="6">
                  <c:v>4.7248349576290167E-3</c:v>
                </c:pt>
                <c:pt idx="7">
                  <c:v>6.3110488726153208E-3</c:v>
                </c:pt>
                <c:pt idx="8">
                  <c:v>1.498628525703068E-2</c:v>
                </c:pt>
                <c:pt idx="9">
                  <c:v>1.4162417991668633E-2</c:v>
                </c:pt>
                <c:pt idx="10">
                  <c:v>2.6354293806892824E-2</c:v>
                </c:pt>
                <c:pt idx="11">
                  <c:v>1.6515537427827034E-2</c:v>
                </c:pt>
                <c:pt idx="12">
                  <c:v>1.9635285472698754E-2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F1F-486F-97B1-0A78E3F4B7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517440"/>
        <c:axId val="93575936"/>
      </c:lineChart>
      <c:catAx>
        <c:axId val="107515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3575360"/>
        <c:crosses val="autoZero"/>
        <c:auto val="1"/>
        <c:lblAlgn val="ctr"/>
        <c:lblOffset val="100"/>
        <c:noMultiLvlLbl val="0"/>
      </c:catAx>
      <c:valAx>
        <c:axId val="935753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/>
                </a:pPr>
                <a:r>
                  <a:rPr lang="en-US" altLang="zh-CN" sz="1600" b="1" i="0" baseline="0">
                    <a:effectLst/>
                  </a:rPr>
                  <a:t>New Bank Loan/GDP</a:t>
                </a:r>
                <a:endParaRPr lang="zh-CN" altLang="zh-CN" sz="900">
                  <a:effectLst/>
                </a:endParaRPr>
              </a:p>
            </c:rich>
          </c:tx>
          <c:layout/>
          <c:overlay val="0"/>
        </c:title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7515904"/>
        <c:crosses val="autoZero"/>
        <c:crossBetween val="between"/>
      </c:valAx>
      <c:valAx>
        <c:axId val="93575936"/>
        <c:scaling>
          <c:orientation val="minMax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900"/>
                </a:pPr>
                <a:r>
                  <a:rPr lang="en-US" altLang="zh-CN" sz="1600" b="1" i="0" baseline="0">
                    <a:effectLst/>
                  </a:rPr>
                  <a:t>New MCB/GDP</a:t>
                </a:r>
                <a:endParaRPr lang="zh-CN" altLang="zh-CN" sz="900">
                  <a:effectLst/>
                </a:endParaRPr>
              </a:p>
            </c:rich>
          </c:tx>
          <c:layout/>
          <c:overlay val="0"/>
        </c:title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7517440"/>
        <c:crosses val="max"/>
        <c:crossBetween val="between"/>
      </c:valAx>
      <c:catAx>
        <c:axId val="107517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357593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altLang="zh-CN" sz="1600" b="1" i="0" baseline="0" dirty="0" smtClean="0">
                <a:effectLst/>
              </a:rPr>
              <a:t>Newly Issued Municipal Corporate Bonds (MCB)  by Purposes</a:t>
            </a:r>
            <a:endParaRPr lang="zh-CN" altLang="zh-CN" sz="1600" dirty="0">
              <a:effectLst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Debug!$G$370</c:f>
              <c:strCache>
                <c:ptCount val="1"/>
                <c:pt idx="0">
                  <c:v>New Bank Loan/GDP</c:v>
                </c:pt>
              </c:strCache>
            </c:strRef>
          </c:tx>
          <c:spPr>
            <a:ln w="50800">
              <a:solidFill>
                <a:srgbClr val="D1282E"/>
              </a:solidFill>
              <a:prstDash val="sysDot"/>
            </a:ln>
          </c:spPr>
          <c:marker>
            <c:symbol val="diamond"/>
            <c:size val="9"/>
            <c:spPr>
              <a:solidFill>
                <a:srgbClr val="D1282E"/>
              </a:solidFill>
              <a:ln>
                <a:solidFill>
                  <a:srgbClr val="D1282E"/>
                </a:solidFill>
              </a:ln>
            </c:spPr>
          </c:marker>
          <c:cat>
            <c:numRef>
              <c:f>Debug!$A$373:$A$385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Debug!$G$373:$G$385</c:f>
              <c:numCache>
                <c:formatCode>0.00%</c:formatCode>
                <c:ptCount val="13"/>
                <c:pt idx="0">
                  <c:v>0.13964392036094864</c:v>
                </c:pt>
                <c:pt idx="1">
                  <c:v>0.12545450565853206</c:v>
                </c:pt>
                <c:pt idx="2">
                  <c:v>0.14491531795924598</c:v>
                </c:pt>
                <c:pt idx="3">
                  <c:v>0.13432887186320808</c:v>
                </c:pt>
                <c:pt idx="4">
                  <c:v>0.1536701662360668</c:v>
                </c:pt>
                <c:pt idx="5">
                  <c:v>0.27472102495291928</c:v>
                </c:pt>
                <c:pt idx="6">
                  <c:v>0.19247982533000607</c:v>
                </c:pt>
                <c:pt idx="7">
                  <c:v>0.15266688820737193</c:v>
                </c:pt>
                <c:pt idx="8">
                  <c:v>0.15174860659617881</c:v>
                </c:pt>
                <c:pt idx="9">
                  <c:v>0.14935041808037169</c:v>
                </c:pt>
                <c:pt idx="10">
                  <c:v>0.15186948541400741</c:v>
                </c:pt>
                <c:pt idx="11">
                  <c:v>0.17096859837842412</c:v>
                </c:pt>
                <c:pt idx="12">
                  <c:v>0.16999768319179842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66-4273-B81A-82011AEBAB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606976"/>
        <c:axId val="100885632"/>
      </c:lineChart>
      <c:lineChart>
        <c:grouping val="standard"/>
        <c:varyColors val="0"/>
        <c:ser>
          <c:idx val="2"/>
          <c:order val="1"/>
          <c:tx>
            <c:strRef>
              <c:f>Debug!$H$370</c:f>
              <c:strCache>
                <c:ptCount val="1"/>
                <c:pt idx="0">
                  <c:v>New MCB_repay/GDP</c:v>
                </c:pt>
              </c:strCache>
            </c:strRef>
          </c:tx>
          <c:spPr>
            <a:ln w="50800">
              <a:solidFill>
                <a:srgbClr val="00B0F0"/>
              </a:solidFill>
              <a:prstDash val="sysDash"/>
            </a:ln>
          </c:spPr>
          <c:marker>
            <c:symbol val="triangle"/>
            <c:size val="9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Debug!$A$373:$A$385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Debug!$H$373:$H$385</c:f>
              <c:numCache>
                <c:formatCode>0.00%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1.3144902203492477E-5</c:v>
                </c:pt>
                <c:pt idx="5">
                  <c:v>3.3442056781025854E-4</c:v>
                </c:pt>
                <c:pt idx="6">
                  <c:v>3.4610051611225613E-4</c:v>
                </c:pt>
                <c:pt idx="7">
                  <c:v>1.2852835250968424E-3</c:v>
                </c:pt>
                <c:pt idx="8">
                  <c:v>2.2497656224265195E-3</c:v>
                </c:pt>
                <c:pt idx="9">
                  <c:v>2.7683586775448872E-3</c:v>
                </c:pt>
                <c:pt idx="10">
                  <c:v>7.5858497392751884E-3</c:v>
                </c:pt>
                <c:pt idx="11">
                  <c:v>1.0277969850008607E-2</c:v>
                </c:pt>
                <c:pt idx="12">
                  <c:v>1.1683405740308916E-2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766-4273-B81A-82011AEBAB84}"/>
            </c:ext>
          </c:extLst>
        </c:ser>
        <c:ser>
          <c:idx val="3"/>
          <c:order val="2"/>
          <c:tx>
            <c:strRef>
              <c:f>Debug!$I$370</c:f>
              <c:strCache>
                <c:ptCount val="1"/>
                <c:pt idx="0">
                  <c:v>New MCB_inv/GDP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diamond"/>
            <c:size val="9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cat>
            <c:numRef>
              <c:f>Debug!$A$373:$A$385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Debug!$I$373:$I$385</c:f>
              <c:numCache>
                <c:formatCode>0.00%</c:formatCode>
                <c:ptCount val="13"/>
                <c:pt idx="0">
                  <c:v>0</c:v>
                </c:pt>
                <c:pt idx="1">
                  <c:v>1.6015468807472176E-4</c:v>
                </c:pt>
                <c:pt idx="2">
                  <c:v>3.2355306839957439E-4</c:v>
                </c:pt>
                <c:pt idx="3">
                  <c:v>1.2888910763073104E-3</c:v>
                </c:pt>
                <c:pt idx="4">
                  <c:v>6.1593256039221887E-4</c:v>
                </c:pt>
                <c:pt idx="5">
                  <c:v>4.5844321696887885E-3</c:v>
                </c:pt>
                <c:pt idx="6">
                  <c:v>3.7090983397586085E-3</c:v>
                </c:pt>
                <c:pt idx="7">
                  <c:v>3.521454909313416E-3</c:v>
                </c:pt>
                <c:pt idx="8">
                  <c:v>9.4655969253511583E-3</c:v>
                </c:pt>
                <c:pt idx="9">
                  <c:v>7.1520706452677246E-3</c:v>
                </c:pt>
                <c:pt idx="10">
                  <c:v>1.032349132107818E-2</c:v>
                </c:pt>
                <c:pt idx="11">
                  <c:v>4.9682132614448302E-3</c:v>
                </c:pt>
                <c:pt idx="12">
                  <c:v>7.945375468065138E-3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766-4273-B81A-82011AEBAB84}"/>
            </c:ext>
          </c:extLst>
        </c:ser>
        <c:ser>
          <c:idx val="4"/>
          <c:order val="3"/>
          <c:tx>
            <c:strRef>
              <c:f>Debug!$J$370</c:f>
              <c:strCache>
                <c:ptCount val="1"/>
                <c:pt idx="0">
                  <c:v>New MCB_other/GDP</c:v>
                </c:pt>
              </c:strCache>
            </c:strRef>
          </c:tx>
          <c:spPr>
            <a:ln w="50800">
              <a:solidFill>
                <a:srgbClr val="595959"/>
              </a:solidFill>
              <a:prstDash val="lgDash"/>
            </a:ln>
          </c:spPr>
          <c:marker>
            <c:symbol val="square"/>
            <c:size val="8"/>
            <c:spPr>
              <a:solidFill>
                <a:srgbClr val="595959"/>
              </a:solidFill>
              <a:ln>
                <a:solidFill>
                  <a:srgbClr val="595959"/>
                </a:solidFill>
              </a:ln>
              <a:effectLst/>
            </c:spPr>
          </c:marker>
          <c:cat>
            <c:numRef>
              <c:f>Debug!$A$373:$A$385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Debug!$J$373:$J$385</c:f>
              <c:numCache>
                <c:formatCode>0.00%</c:formatCode>
                <c:ptCount val="13"/>
                <c:pt idx="0">
                  <c:v>0</c:v>
                </c:pt>
                <c:pt idx="1">
                  <c:v>8.0077344037360882E-5</c:v>
                </c:pt>
                <c:pt idx="2">
                  <c:v>0</c:v>
                </c:pt>
                <c:pt idx="3">
                  <c:v>0</c:v>
                </c:pt>
                <c:pt idx="4">
                  <c:v>3.129738619879161E-5</c:v>
                </c:pt>
                <c:pt idx="5">
                  <c:v>5.5350986904487034E-4</c:v>
                </c:pt>
                <c:pt idx="6">
                  <c:v>6.2121350419085477E-4</c:v>
                </c:pt>
                <c:pt idx="7">
                  <c:v>9.5454614198306736E-4</c:v>
                </c:pt>
                <c:pt idx="8">
                  <c:v>1.3918493232567323E-3</c:v>
                </c:pt>
                <c:pt idx="9">
                  <c:v>1.0491992868811532E-3</c:v>
                </c:pt>
                <c:pt idx="10">
                  <c:v>3.0378866227518501E-3</c:v>
                </c:pt>
                <c:pt idx="11">
                  <c:v>4.2327711208946387E-3</c:v>
                </c:pt>
                <c:pt idx="12">
                  <c:v>7.4669895146958756E-3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766-4273-B81A-82011AEBAB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608512"/>
        <c:axId val="100886208"/>
      </c:lineChart>
      <c:catAx>
        <c:axId val="108606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885632"/>
        <c:crosses val="autoZero"/>
        <c:auto val="1"/>
        <c:lblAlgn val="ctr"/>
        <c:lblOffset val="100"/>
        <c:noMultiLvlLbl val="0"/>
      </c:catAx>
      <c:valAx>
        <c:axId val="1008856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/>
                </a:pPr>
                <a:r>
                  <a:rPr lang="en-US" altLang="zh-CN" sz="1600" b="1" i="0" baseline="0" dirty="0" smtClean="0">
                    <a:effectLst/>
                  </a:rPr>
                  <a:t>New Bank Loan/GDP</a:t>
                </a:r>
                <a:endParaRPr lang="zh-CN" altLang="zh-CN" sz="900" dirty="0">
                  <a:effectLst/>
                </a:endParaRPr>
              </a:p>
            </c:rich>
          </c:tx>
          <c:layout/>
          <c:overlay val="0"/>
        </c:title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8606976"/>
        <c:crosses val="autoZero"/>
        <c:crossBetween val="between"/>
      </c:valAx>
      <c:valAx>
        <c:axId val="100886208"/>
        <c:scaling>
          <c:orientation val="minMax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900"/>
                </a:pPr>
                <a:r>
                  <a:rPr lang="en-US" altLang="zh-CN" sz="1600" b="1" i="0" baseline="0" dirty="0" smtClean="0">
                    <a:effectLst/>
                  </a:rPr>
                  <a:t>New MCB/GDP</a:t>
                </a:r>
                <a:endParaRPr lang="zh-CN" altLang="zh-CN" sz="900" dirty="0">
                  <a:effectLst/>
                </a:endParaRPr>
              </a:p>
            </c:rich>
          </c:tx>
          <c:layout/>
          <c:overlay val="0"/>
        </c:title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8608512"/>
        <c:crosses val="max"/>
        <c:crossBetween val="between"/>
      </c:valAx>
      <c:catAx>
        <c:axId val="1086085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088620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6.8971064814814832E-3"/>
          <c:y val="0.86849662162162167"/>
          <c:w val="0.99208541666666672"/>
          <c:h val="0.1172015765765765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zh-CN" dirty="0" smtClean="0"/>
              <a:t>Local </a:t>
            </a:r>
            <a:r>
              <a:rPr lang="en-US" altLang="zh-CN" dirty="0"/>
              <a:t>Government Non-Bank</a:t>
            </a:r>
            <a:r>
              <a:rPr lang="en-US" altLang="zh-CN" baseline="0" dirty="0"/>
              <a:t> Debt over Shadow Banking</a:t>
            </a:r>
            <a:endParaRPr lang="zh-CN" alt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Figure7B_LGShadow!$M$7</c:f>
              <c:strCache>
                <c:ptCount val="1"/>
                <c:pt idx="0">
                  <c:v>比例</c:v>
                </c:pt>
              </c:strCache>
            </c:strRef>
          </c:tx>
          <c:spPr>
            <a:ln w="50800">
              <a:solidFill>
                <a:srgbClr val="D1281A"/>
              </a:solidFill>
            </a:ln>
          </c:spPr>
          <c:marker>
            <c:symbol val="square"/>
            <c:size val="11"/>
            <c:spPr>
              <a:solidFill>
                <a:srgbClr val="D1281A"/>
              </a:solidFill>
              <a:ln>
                <a:solidFill>
                  <a:srgbClr val="D1281A"/>
                </a:solidFill>
              </a:ln>
            </c:spPr>
          </c:marker>
          <c:cat>
            <c:numRef>
              <c:f>Figure7B_LGShadow!$B$8:$B$16</c:f>
              <c:numCache>
                <c:formatCode>yyyy\-mm\-dd;@</c:formatCode>
                <c:ptCount val="9"/>
                <c:pt idx="0">
                  <c:v>39813</c:v>
                </c:pt>
                <c:pt idx="1">
                  <c:v>40178</c:v>
                </c:pt>
                <c:pt idx="2">
                  <c:v>40543</c:v>
                </c:pt>
                <c:pt idx="3">
                  <c:v>40908</c:v>
                </c:pt>
                <c:pt idx="4">
                  <c:v>41274</c:v>
                </c:pt>
                <c:pt idx="5">
                  <c:v>41639</c:v>
                </c:pt>
                <c:pt idx="6">
                  <c:v>42004</c:v>
                </c:pt>
                <c:pt idx="7">
                  <c:v>42369</c:v>
                </c:pt>
                <c:pt idx="8">
                  <c:v>42735</c:v>
                </c:pt>
              </c:numCache>
            </c:numRef>
          </c:cat>
          <c:val>
            <c:numRef>
              <c:f>Figure7B_LGShadow!$M$8:$M$16</c:f>
              <c:numCache>
                <c:formatCode>0.00%</c:formatCode>
                <c:ptCount val="9"/>
                <c:pt idx="0">
                  <c:v>1.4629912896218922E-2</c:v>
                </c:pt>
                <c:pt idx="1">
                  <c:v>5.8475347287817538E-2</c:v>
                </c:pt>
                <c:pt idx="2">
                  <c:v>0.11459583148216917</c:v>
                </c:pt>
                <c:pt idx="3">
                  <c:v>0.11095282474101893</c:v>
                </c:pt>
                <c:pt idx="4">
                  <c:v>0.1429424951654735</c:v>
                </c:pt>
                <c:pt idx="5">
                  <c:v>0.14864957787065297</c:v>
                </c:pt>
                <c:pt idx="6">
                  <c:v>0.22310156838509043</c:v>
                </c:pt>
                <c:pt idx="7">
                  <c:v>0.34110767068766573</c:v>
                </c:pt>
                <c:pt idx="8">
                  <c:v>0.47938533389990468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2F-4DE2-B401-0AD38EF45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808256"/>
        <c:axId val="100888512"/>
      </c:lineChart>
      <c:catAx>
        <c:axId val="107808256"/>
        <c:scaling>
          <c:orientation val="minMax"/>
          <c:max val="9"/>
          <c:min val="1"/>
        </c:scaling>
        <c:delete val="0"/>
        <c:axPos val="b"/>
        <c:numFmt formatCode="[$-409]mmm\-yy;@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888512"/>
        <c:crosses val="autoZero"/>
        <c:auto val="0"/>
        <c:lblAlgn val="ctr"/>
        <c:lblOffset val="100"/>
        <c:tickLblSkip val="1"/>
        <c:noMultiLvlLbl val="0"/>
      </c:catAx>
      <c:valAx>
        <c:axId val="100888512"/>
        <c:scaling>
          <c:orientation val="minMax"/>
          <c:max val="0.5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7808256"/>
        <c:crosses val="autoZero"/>
        <c:crossBetween val="between"/>
        <c:majorUnit val="0.1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04873294346979"/>
          <c:y val="3.7259416524685736E-2"/>
          <c:w val="0.86793128654970764"/>
          <c:h val="0.792375045204454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Figure8_WMP!$B$46</c:f>
              <c:strCache>
                <c:ptCount val="1"/>
                <c:pt idx="0">
                  <c:v>AAA by WMP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Figure8_WMP!$A$47:$A$49</c:f>
              <c:numCache>
                <c:formatCode>m/d/yyyy</c:formatCode>
                <c:ptCount val="3"/>
                <c:pt idx="0">
                  <c:v>42004</c:v>
                </c:pt>
                <c:pt idx="1">
                  <c:v>42369</c:v>
                </c:pt>
                <c:pt idx="2">
                  <c:v>42735</c:v>
                </c:pt>
              </c:numCache>
            </c:numRef>
          </c:cat>
          <c:val>
            <c:numRef>
              <c:f>Figure8_WMP!$B$47:$B$49</c:f>
              <c:numCache>
                <c:formatCode>#,##0.0_ </c:formatCode>
                <c:ptCount val="3"/>
                <c:pt idx="0">
                  <c:v>0.29534410146531626</c:v>
                </c:pt>
                <c:pt idx="1">
                  <c:v>0.50025138770051414</c:v>
                </c:pt>
                <c:pt idx="2">
                  <c:v>0.82870390651003223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84-430E-9E19-32B7E73EB9B6}"/>
            </c:ext>
          </c:extLst>
        </c:ser>
        <c:ser>
          <c:idx val="1"/>
          <c:order val="1"/>
          <c:tx>
            <c:strRef>
              <c:f>Figure8_WMP!$C$46</c:f>
              <c:strCache>
                <c:ptCount val="1"/>
                <c:pt idx="0">
                  <c:v>AA+ by WMP</c:v>
                </c:pt>
              </c:strCache>
            </c:strRef>
          </c:tx>
          <c:spPr>
            <a:pattFill prst="ltDnDiag">
              <a:fgClr>
                <a:srgbClr val="FF0000"/>
              </a:fgClr>
              <a:bgClr>
                <a:schemeClr val="bg1"/>
              </a:bgClr>
            </a:pattFill>
          </c:spPr>
          <c:invertIfNegative val="0"/>
          <c:cat>
            <c:numRef>
              <c:f>Figure8_WMP!$A$47:$A$49</c:f>
              <c:numCache>
                <c:formatCode>m/d/yyyy</c:formatCode>
                <c:ptCount val="3"/>
                <c:pt idx="0">
                  <c:v>42004</c:v>
                </c:pt>
                <c:pt idx="1">
                  <c:v>42369</c:v>
                </c:pt>
                <c:pt idx="2">
                  <c:v>42735</c:v>
                </c:pt>
              </c:numCache>
            </c:numRef>
          </c:cat>
          <c:val>
            <c:numRef>
              <c:f>Figure8_WMP!$C$47:$C$49</c:f>
              <c:numCache>
                <c:formatCode>#,##0.0_ </c:formatCode>
                <c:ptCount val="3"/>
                <c:pt idx="0">
                  <c:v>0.60089909407591224</c:v>
                </c:pt>
                <c:pt idx="1">
                  <c:v>0.93607622483236186</c:v>
                </c:pt>
                <c:pt idx="2">
                  <c:v>1.6014753601770679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84-430E-9E19-32B7E73EB9B6}"/>
            </c:ext>
          </c:extLst>
        </c:ser>
        <c:ser>
          <c:idx val="2"/>
          <c:order val="2"/>
          <c:tx>
            <c:strRef>
              <c:f>Figure8_WMP!$D$46</c:f>
              <c:strCache>
                <c:ptCount val="1"/>
                <c:pt idx="0">
                  <c:v>AA by WMP</c:v>
                </c:pt>
              </c:strCache>
            </c:strRef>
          </c:tx>
          <c:spPr>
            <a:pattFill prst="trellis">
              <a:fgClr>
                <a:srgbClr val="C0504D"/>
              </a:fgClr>
              <a:bgClr>
                <a:schemeClr val="bg1"/>
              </a:bgClr>
            </a:pattFill>
          </c:spPr>
          <c:invertIfNegative val="0"/>
          <c:cat>
            <c:numRef>
              <c:f>Figure8_WMP!$A$47:$A$49</c:f>
              <c:numCache>
                <c:formatCode>m/d/yyyy</c:formatCode>
                <c:ptCount val="3"/>
                <c:pt idx="0">
                  <c:v>42004</c:v>
                </c:pt>
                <c:pt idx="1">
                  <c:v>42369</c:v>
                </c:pt>
                <c:pt idx="2">
                  <c:v>42735</c:v>
                </c:pt>
              </c:numCache>
            </c:numRef>
          </c:cat>
          <c:val>
            <c:numRef>
              <c:f>Figure8_WMP!$D$47:$D$49</c:f>
              <c:numCache>
                <c:formatCode>#,##0.0_ </c:formatCode>
                <c:ptCount val="3"/>
                <c:pt idx="0">
                  <c:v>0.67716899339876191</c:v>
                </c:pt>
                <c:pt idx="1">
                  <c:v>0.77618217586011684</c:v>
                </c:pt>
                <c:pt idx="2">
                  <c:v>1.7572481633764676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84-430E-9E19-32B7E73EB9B6}"/>
            </c:ext>
          </c:extLst>
        </c:ser>
        <c:ser>
          <c:idx val="3"/>
          <c:order val="3"/>
          <c:tx>
            <c:strRef>
              <c:f>Figure8_WMP!$E$46</c:f>
              <c:strCache>
                <c:ptCount val="1"/>
                <c:pt idx="0">
                  <c:v>≤AA- by WMP</c:v>
                </c:pt>
              </c:strCache>
            </c:strRef>
          </c:tx>
          <c:spPr>
            <a:pattFill prst="lgConfetti">
              <a:fgClr>
                <a:srgbClr val="92D050"/>
              </a:fgClr>
              <a:bgClr>
                <a:schemeClr val="bg1"/>
              </a:bgClr>
            </a:pattFill>
          </c:spPr>
          <c:invertIfNegative val="0"/>
          <c:cat>
            <c:numRef>
              <c:f>Figure8_WMP!$A$47:$A$49</c:f>
              <c:numCache>
                <c:formatCode>m/d/yyyy</c:formatCode>
                <c:ptCount val="3"/>
                <c:pt idx="0">
                  <c:v>42004</c:v>
                </c:pt>
                <c:pt idx="1">
                  <c:v>42369</c:v>
                </c:pt>
                <c:pt idx="2">
                  <c:v>42735</c:v>
                </c:pt>
              </c:numCache>
            </c:numRef>
          </c:cat>
          <c:val>
            <c:numRef>
              <c:f>Figure8_WMP!$E$47:$E$49</c:f>
              <c:numCache>
                <c:formatCode>#,##0.0_ </c:formatCode>
                <c:ptCount val="3"/>
                <c:pt idx="0">
                  <c:v>1.4996102329448296E-3</c:v>
                </c:pt>
                <c:pt idx="1">
                  <c:v>1.3861065946750408E-3</c:v>
                </c:pt>
                <c:pt idx="2">
                  <c:v>1.0796340565736706E-3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84-430E-9E19-32B7E73EB9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07938304"/>
        <c:axId val="100890816"/>
      </c:barChart>
      <c:lineChart>
        <c:grouping val="standard"/>
        <c:varyColors val="0"/>
        <c:ser>
          <c:idx val="4"/>
          <c:order val="4"/>
          <c:tx>
            <c:strRef>
              <c:f>Figure8_WMP!$F$46</c:f>
              <c:strCache>
                <c:ptCount val="1"/>
                <c:pt idx="0">
                  <c:v>Total MCB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Figure8_WMP!$A$47:$A$49</c:f>
              <c:numCache>
                <c:formatCode>m/d/yyyy</c:formatCode>
                <c:ptCount val="3"/>
                <c:pt idx="0">
                  <c:v>42004</c:v>
                </c:pt>
                <c:pt idx="1">
                  <c:v>42369</c:v>
                </c:pt>
                <c:pt idx="2">
                  <c:v>42735</c:v>
                </c:pt>
              </c:numCache>
            </c:numRef>
          </c:cat>
          <c:val>
            <c:numRef>
              <c:f>Figure8_WMP!$F$47:$F$49</c:f>
              <c:numCache>
                <c:formatCode>#,##0.0_ </c:formatCode>
                <c:ptCount val="3"/>
                <c:pt idx="0">
                  <c:v>4.0455400000000008</c:v>
                </c:pt>
                <c:pt idx="1">
                  <c:v>5.2146600000000003</c:v>
                </c:pt>
                <c:pt idx="2">
                  <c:v>6.8102649999999993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84-430E-9E19-32B7E73EB9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938304"/>
        <c:axId val="100890816"/>
      </c:lineChart>
      <c:catAx>
        <c:axId val="107938304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890816"/>
        <c:crosses val="autoZero"/>
        <c:auto val="0"/>
        <c:lblAlgn val="ctr"/>
        <c:lblOffset val="100"/>
        <c:noMultiLvlLbl val="0"/>
      </c:catAx>
      <c:valAx>
        <c:axId val="100890816"/>
        <c:scaling>
          <c:orientation val="minMax"/>
          <c:max val="7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/>
                </a:pPr>
                <a:r>
                  <a:rPr lang="en-US" altLang="zh-CN" sz="1600" b="0" i="0" baseline="0">
                    <a:effectLst/>
                  </a:rPr>
                  <a:t>Trillion RMB</a:t>
                </a:r>
                <a:endParaRPr lang="zh-CN" altLang="zh-CN" sz="900">
                  <a:effectLst/>
                </a:endParaRPr>
              </a:p>
            </c:rich>
          </c:tx>
          <c:layout/>
          <c:overlay val="0"/>
        </c:title>
        <c:numFmt formatCode="#,##0.0_ 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79383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0.31397</cdr:x>
      <cdr:y>0.17132</cdr:y>
    </cdr:from>
    <cdr:to>
      <cdr:x>0.37747</cdr:x>
      <cdr:y>0.2163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12720" y="986790"/>
          <a:ext cx="548640" cy="259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CN" sz="1200" b="1"/>
            <a:t>NAO</a:t>
          </a:r>
          <a:endParaRPr lang="zh-CN" altLang="en-US" sz="1200" b="1"/>
        </a:p>
      </cdr:txBody>
    </cdr:sp>
  </cdr:relSizeAnchor>
  <cdr:relSizeAnchor xmlns:cdr="http://schemas.openxmlformats.org/drawingml/2006/chartDrawing">
    <cdr:from>
      <cdr:x>0.57121</cdr:x>
      <cdr:y>0.37394</cdr:y>
    </cdr:from>
    <cdr:to>
      <cdr:x>0.63471</cdr:x>
      <cdr:y>0.41892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935220" y="2153920"/>
          <a:ext cx="548640" cy="259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CN" sz="1200" b="1"/>
            <a:t>NAO</a:t>
          </a:r>
          <a:endParaRPr lang="zh-CN" altLang="en-US" sz="1200" b="1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0.19022</cdr:x>
      <cdr:y>0.52932</cdr:y>
    </cdr:from>
    <cdr:to>
      <cdr:x>0.3765</cdr:x>
      <cdr:y>0.5862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61324" y="2514600"/>
          <a:ext cx="1529005" cy="2702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zh-CN" sz="1600" b="0" dirty="0">
              <a:effectLst/>
              <a:latin typeface="+mn-lt"/>
              <a:ea typeface="+mn-ea"/>
              <a:cs typeface="+mn-cs"/>
            </a:rPr>
            <a:t>38.9%, 1.57</a:t>
          </a:r>
          <a:endParaRPr lang="zh-CN" altLang="zh-CN" sz="1600" dirty="0">
            <a:effectLst/>
          </a:endParaRPr>
        </a:p>
      </cdr:txBody>
    </cdr:sp>
  </cdr:relSizeAnchor>
  <cdr:relSizeAnchor xmlns:cdr="http://schemas.openxmlformats.org/drawingml/2006/chartDrawing">
    <cdr:from>
      <cdr:x>0.46873</cdr:x>
      <cdr:y>0.49724</cdr:y>
    </cdr:from>
    <cdr:to>
      <cdr:x>0.66045</cdr:x>
      <cdr:y>0.55412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847324" y="2362200"/>
          <a:ext cx="1573624" cy="2702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zh-CN" sz="1600" b="0" dirty="0">
              <a:effectLst/>
              <a:latin typeface="+mn-lt"/>
              <a:ea typeface="+mn-ea"/>
              <a:cs typeface="+mn-cs"/>
            </a:rPr>
            <a:t>42.5%, 2.21</a:t>
          </a:r>
          <a:endParaRPr lang="zh-CN" altLang="zh-CN" sz="1600" dirty="0">
            <a:effectLst/>
          </a:endParaRPr>
        </a:p>
      </cdr:txBody>
    </cdr:sp>
  </cdr:relSizeAnchor>
  <cdr:relSizeAnchor xmlns:cdr="http://schemas.openxmlformats.org/drawingml/2006/chartDrawing">
    <cdr:from>
      <cdr:x>0.75652</cdr:x>
      <cdr:y>0.27268</cdr:y>
    </cdr:from>
    <cdr:to>
      <cdr:x>0.95148</cdr:x>
      <cdr:y>0.32957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209524" y="1295400"/>
          <a:ext cx="1600200" cy="2702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zh-CN" sz="1600" b="0" dirty="0">
              <a:effectLst/>
              <a:latin typeface="+mn-lt"/>
              <a:ea typeface="+mn-ea"/>
              <a:cs typeface="+mn-cs"/>
            </a:rPr>
            <a:t>61.5%, 4.19</a:t>
          </a:r>
          <a:endParaRPr lang="zh-CN" altLang="zh-CN" sz="1600" dirty="0">
            <a:effectLst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A365F-90FA-4BB6-90A1-1FC00A26CB81}" type="datetimeFigureOut">
              <a:rPr lang="zh-CN" altLang="en-US" smtClean="0"/>
              <a:t>2019/6/20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DA657-88FE-4C68-A024-7604046DF5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1990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02949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61955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0955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1229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6155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09427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6155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30094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30094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0513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0644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31733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6155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6155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6155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42790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42790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93826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98010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56096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0826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1720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00134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11885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250309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064452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427901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36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4279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5009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6734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6734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9153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1666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A657-88FE-4C68-A024-7604046DF54A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011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8B1969C-CA79-4BB8-993E-6CBCE2302128}" type="datetimeFigureOut">
              <a:rPr lang="en-US" smtClean="0"/>
              <a:t>6/20/2019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3EAAEE1A-A6FB-447A-A7F5-08524CF1C75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077200" cy="3657600"/>
          </a:xfrm>
        </p:spPr>
        <p:txBody>
          <a:bodyPr/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4000" b="1" dirty="0" smtClean="0"/>
              <a:t>The Financing of Local Government in China: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3200" b="1" dirty="0" smtClean="0"/>
              <a:t>stimulus loan wanes and shadow banking waxes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8229600" cy="1371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Zhiguo He (</a:t>
            </a:r>
            <a:r>
              <a:rPr lang="zh-CN" altLang="en-US" dirty="0"/>
              <a:t>何治国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University of Chicago, Booth School of Business;</a:t>
            </a:r>
            <a:r>
              <a:rPr lang="zh-CN" altLang="en-US" dirty="0"/>
              <a:t> </a:t>
            </a:r>
            <a:r>
              <a:rPr lang="en-US" altLang="zh-CN" dirty="0"/>
              <a:t>and </a:t>
            </a:r>
            <a:r>
              <a:rPr lang="en-US" altLang="zh-CN" dirty="0" smtClean="0"/>
              <a:t>NBER</a:t>
            </a:r>
          </a:p>
          <a:p>
            <a:r>
              <a:rPr lang="en-US" sz="1500" dirty="0" smtClean="0">
                <a:latin typeface="+mn-lt"/>
              </a:rPr>
              <a:t>joint </a:t>
            </a:r>
            <a:r>
              <a:rPr lang="en-US" sz="1500" dirty="0">
                <a:latin typeface="+mn-lt"/>
              </a:rPr>
              <a:t>with </a:t>
            </a:r>
            <a:r>
              <a:rPr lang="en-US" sz="1500" dirty="0" err="1">
                <a:latin typeface="+mn-lt"/>
              </a:rPr>
              <a:t>Zhuo</a:t>
            </a:r>
            <a:r>
              <a:rPr lang="en-US" sz="1500" dirty="0">
                <a:latin typeface="+mn-lt"/>
              </a:rPr>
              <a:t> </a:t>
            </a:r>
            <a:r>
              <a:rPr lang="en-US" sz="1500" dirty="0" smtClean="0">
                <a:latin typeface="+mn-lt"/>
              </a:rPr>
              <a:t>Chen (Tsinghua PBCSF) </a:t>
            </a:r>
            <a:r>
              <a:rPr lang="en-US" sz="1500" dirty="0">
                <a:latin typeface="+mn-lt"/>
              </a:rPr>
              <a:t>and Chun </a:t>
            </a:r>
            <a:r>
              <a:rPr lang="en-US" sz="1500" dirty="0" smtClean="0">
                <a:latin typeface="+mn-lt"/>
              </a:rPr>
              <a:t>Liu (Tsinghua SEM)</a:t>
            </a:r>
            <a:endParaRPr lang="en-US" sz="1500" dirty="0">
              <a:latin typeface="+mn-lt"/>
            </a:endParaRPr>
          </a:p>
        </p:txBody>
      </p:sp>
      <p:pic>
        <p:nvPicPr>
          <p:cNvPr id="4" name="Picture 2" descr="C:\Users\Whitney\Documents\CHICAGO GSB\PPT-Large-Logo-with-Tag-P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521912"/>
            <a:ext cx="5203729" cy="115017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21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43864" y="152400"/>
            <a:ext cx="7938135" cy="1566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rgbClr val="FF0000"/>
                </a:solidFill>
              </a:rPr>
              <a:t>Composition change of bank and non-bank debt financing</a:t>
            </a:r>
          </a:p>
        </p:txBody>
      </p:sp>
      <p:graphicFrame>
        <p:nvGraphicFramePr>
          <p:cNvPr id="4" name="图表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89135"/>
              </p:ext>
            </p:extLst>
          </p:nvPr>
        </p:nvGraphicFramePr>
        <p:xfrm>
          <a:off x="308931" y="1386000"/>
          <a:ext cx="8208000" cy="54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86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1"/>
            <a:ext cx="8382000" cy="1102586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Municipal </a:t>
            </a:r>
            <a:r>
              <a:rPr lang="en-US" dirty="0">
                <a:solidFill>
                  <a:srgbClr val="FF0000"/>
                </a:solidFill>
              </a:rPr>
              <a:t>corporate </a:t>
            </a:r>
            <a:r>
              <a:rPr lang="en-US" dirty="0" smtClean="0">
                <a:solidFill>
                  <a:srgbClr val="FF0000"/>
                </a:solidFill>
              </a:rPr>
              <a:t>Bond</a:t>
            </a:r>
            <a:r>
              <a:rPr lang="zh-CN" altLang="en-US" dirty="0" smtClean="0">
                <a:solidFill>
                  <a:srgbClr val="FF0000"/>
                </a:solidFill>
              </a:rPr>
              <a:t>（</a:t>
            </a:r>
            <a:r>
              <a:rPr lang="en-US" altLang="zh-CN" dirty="0" smtClean="0">
                <a:solidFill>
                  <a:srgbClr val="FF0000"/>
                </a:solidFill>
              </a:rPr>
              <a:t>MCB, </a:t>
            </a:r>
            <a:r>
              <a:rPr lang="zh-CN" altLang="en-US" dirty="0" smtClean="0">
                <a:solidFill>
                  <a:srgbClr val="FF0000"/>
                </a:solidFill>
              </a:rPr>
              <a:t>城</a:t>
            </a:r>
            <a:r>
              <a:rPr lang="zh-CN" altLang="en-US" dirty="0">
                <a:solidFill>
                  <a:srgbClr val="FF0000"/>
                </a:solidFill>
              </a:rPr>
              <a:t>投债）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6583867"/>
            <a:ext cx="3276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Data source: PBOC and Wind</a:t>
            </a:r>
          </a:p>
        </p:txBody>
      </p:sp>
      <p:graphicFrame>
        <p:nvGraphicFramePr>
          <p:cNvPr id="6" name="图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360833"/>
              </p:ext>
            </p:extLst>
          </p:nvPr>
        </p:nvGraphicFramePr>
        <p:xfrm>
          <a:off x="304800" y="1254986"/>
          <a:ext cx="8610600" cy="5455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712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43883" y="193183"/>
            <a:ext cx="8202967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FF0000"/>
                </a:solidFill>
              </a:rPr>
              <a:t>Cross-sectional analyses: Evidence from </a:t>
            </a:r>
            <a:r>
              <a:rPr lang="en-US" dirty="0" smtClean="0">
                <a:solidFill>
                  <a:srgbClr val="FF0000"/>
                </a:solidFill>
              </a:rPr>
              <a:t>MCB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295400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46228" y="1219200"/>
            <a:ext cx="8300622" cy="5181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Core idea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Areas/provinces </a:t>
            </a:r>
            <a:r>
              <a:rPr lang="en-US" sz="2200" dirty="0">
                <a:solidFill>
                  <a:schemeClr val="tx1"/>
                </a:solidFill>
              </a:rPr>
              <a:t>with more bank-loan-fueled stimulus in 2009 should have more shadow banking in 2012-2015</a:t>
            </a:r>
          </a:p>
          <a:p>
            <a:pPr marL="800100" lvl="2" indent="-342900">
              <a:spcAft>
                <a:spcPts val="1200"/>
              </a:spcAft>
              <a:buClrTx/>
              <a:buFont typeface="Wingdings" panose="05000000000000000000" pitchFamily="2" charset="2"/>
              <a:buChar char="v"/>
            </a:pPr>
            <a:r>
              <a:rPr lang="en-US" altLang="zh-CN" sz="2200" dirty="0">
                <a:solidFill>
                  <a:srgbClr val="FF0000"/>
                </a:solidFill>
              </a:rPr>
              <a:t>Matters little whether </a:t>
            </a:r>
            <a:r>
              <a:rPr lang="en-US" altLang="zh-CN" sz="2200" dirty="0" smtClean="0">
                <a:solidFill>
                  <a:srgbClr val="FF0000"/>
                </a:solidFill>
              </a:rPr>
              <a:t>driven by LGFVs (demand) </a:t>
            </a:r>
            <a:r>
              <a:rPr lang="en-US" altLang="zh-CN" sz="2200" dirty="0">
                <a:solidFill>
                  <a:srgbClr val="FF0000"/>
                </a:solidFill>
              </a:rPr>
              <a:t>or </a:t>
            </a:r>
            <a:r>
              <a:rPr lang="en-US" altLang="zh-CN" sz="2200" dirty="0" smtClean="0">
                <a:solidFill>
                  <a:srgbClr val="FF0000"/>
                </a:solidFill>
              </a:rPr>
              <a:t>banks (supply) in 2009</a:t>
            </a:r>
          </a:p>
          <a:p>
            <a:pPr marL="1257300" lvl="3" indent="-342900">
              <a:spcAft>
                <a:spcPts val="1200"/>
              </a:spcAft>
              <a:buClrTx/>
              <a:buFont typeface="Wingdings" panose="05000000000000000000" pitchFamily="2" charset="2"/>
              <a:buChar char="v"/>
            </a:pPr>
            <a:r>
              <a:rPr lang="en-US" sz="1800" dirty="0" smtClean="0">
                <a:solidFill>
                  <a:schemeClr val="tx1"/>
                </a:solidFill>
              </a:rPr>
              <a:t>Though, we use “late-term officials” as IV (demand shifter) to address other </a:t>
            </a:r>
            <a:r>
              <a:rPr lang="en-US" sz="1800" dirty="0" err="1" smtClean="0">
                <a:solidFill>
                  <a:schemeClr val="tx1"/>
                </a:solidFill>
              </a:rPr>
              <a:t>endogeneity</a:t>
            </a:r>
            <a:r>
              <a:rPr lang="en-US" sz="1800" dirty="0" smtClean="0">
                <a:solidFill>
                  <a:schemeClr val="tx1"/>
                </a:solidFill>
              </a:rPr>
              <a:t> concerns</a:t>
            </a:r>
            <a:endParaRPr lang="en-US" sz="18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</a:rPr>
              <a:t>We focus on </a:t>
            </a:r>
            <a:r>
              <a:rPr lang="en-US" sz="2400" dirty="0">
                <a:solidFill>
                  <a:srgbClr val="FF0000"/>
                </a:solidFill>
              </a:rPr>
              <a:t>Municipal corporate </a:t>
            </a:r>
            <a:r>
              <a:rPr lang="en-US" sz="2400" dirty="0" smtClean="0">
                <a:solidFill>
                  <a:srgbClr val="FF0000"/>
                </a:solidFill>
              </a:rPr>
              <a:t>Bonds</a:t>
            </a:r>
            <a:endParaRPr lang="en-US" sz="2200" dirty="0">
              <a:solidFill>
                <a:srgbClr val="FF0000"/>
              </a:solidFill>
            </a:endParaRP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It </a:t>
            </a:r>
            <a:r>
              <a:rPr lang="en-US" sz="2200" dirty="0">
                <a:solidFill>
                  <a:schemeClr val="tx1"/>
                </a:solidFill>
              </a:rPr>
              <a:t>is more than data availability </a:t>
            </a:r>
            <a:r>
              <a:rPr lang="en-US" sz="2200" dirty="0" smtClean="0">
                <a:solidFill>
                  <a:schemeClr val="tx1"/>
                </a:solidFill>
              </a:rPr>
              <a:t>issue; </a:t>
            </a:r>
            <a:r>
              <a:rPr lang="en-US" sz="2200" b="1" dirty="0" smtClean="0">
                <a:solidFill>
                  <a:schemeClr val="tx1"/>
                </a:solidFill>
              </a:rPr>
              <a:t>source of fund </a:t>
            </a:r>
            <a:r>
              <a:rPr lang="en-US" sz="2200" dirty="0" smtClean="0">
                <a:solidFill>
                  <a:schemeClr val="tx1"/>
                </a:solidFill>
              </a:rPr>
              <a:t>versus </a:t>
            </a:r>
            <a:r>
              <a:rPr lang="en-US" sz="2200" b="1" dirty="0" smtClean="0">
                <a:solidFill>
                  <a:schemeClr val="tx1"/>
                </a:solidFill>
              </a:rPr>
              <a:t>use of fund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For </a:t>
            </a:r>
            <a:r>
              <a:rPr lang="en-US" sz="2200" dirty="0">
                <a:solidFill>
                  <a:schemeClr val="tx1"/>
                </a:solidFill>
              </a:rPr>
              <a:t>MCB, we know where the </a:t>
            </a:r>
            <a:r>
              <a:rPr lang="en-US" sz="2200" dirty="0" smtClean="0">
                <a:solidFill>
                  <a:schemeClr val="tx1"/>
                </a:solidFill>
              </a:rPr>
              <a:t>funds go to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808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28601" y="122556"/>
            <a:ext cx="8431566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Preliminary Evidence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1" y="830479"/>
            <a:ext cx="8664416" cy="52578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Economic variables 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tx1"/>
                </a:solidFill>
              </a:rPr>
              <a:t>Abnormal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2009 Bank loan over GDP at the </a:t>
            </a:r>
            <a:r>
              <a:rPr lang="en-US" sz="2400" dirty="0" smtClean="0">
                <a:solidFill>
                  <a:schemeClr val="tx1"/>
                </a:solidFill>
              </a:rPr>
              <a:t>province level</a:t>
            </a:r>
            <a:endParaRPr lang="en-US" sz="2400" dirty="0">
              <a:solidFill>
                <a:schemeClr val="tx1"/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(BL/GDP </a:t>
            </a:r>
            <a:r>
              <a:rPr lang="en-US" sz="2400" dirty="0">
                <a:solidFill>
                  <a:schemeClr val="tx1"/>
                </a:solidFill>
              </a:rPr>
              <a:t>at </a:t>
            </a:r>
            <a:r>
              <a:rPr lang="en-US" sz="2400" dirty="0" smtClean="0">
                <a:solidFill>
                  <a:schemeClr val="tx1"/>
                </a:solidFill>
              </a:rPr>
              <a:t>2009) – </a:t>
            </a:r>
            <a:r>
              <a:rPr lang="en-US" sz="2400" dirty="0">
                <a:solidFill>
                  <a:schemeClr val="tx1"/>
                </a:solidFill>
              </a:rPr>
              <a:t>(Average BL/GDP 2004~08)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tx1"/>
                </a:solidFill>
              </a:rPr>
              <a:t>Abnormal</a:t>
            </a:r>
            <a:r>
              <a:rPr lang="en-US" sz="2400" dirty="0" smtClean="0">
                <a:solidFill>
                  <a:schemeClr val="tx1"/>
                </a:solidFill>
              </a:rPr>
              <a:t> 201t </a:t>
            </a:r>
            <a:r>
              <a:rPr lang="en-US" sz="2400" dirty="0">
                <a:solidFill>
                  <a:schemeClr val="tx1"/>
                </a:solidFill>
              </a:rPr>
              <a:t>MCB over GDP</a:t>
            </a:r>
            <a:r>
              <a:rPr lang="zh-CN" altLang="en-US" sz="2400" dirty="0">
                <a:solidFill>
                  <a:schemeClr val="tx1"/>
                </a:solidFill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</a:rPr>
              <a:t>for each province over </a:t>
            </a:r>
            <a:r>
              <a:rPr lang="en-US" sz="2400" dirty="0" smtClean="0">
                <a:solidFill>
                  <a:schemeClr val="tx1"/>
                </a:solidFill>
              </a:rPr>
              <a:t>2012-2015</a:t>
            </a:r>
            <a:endParaRPr lang="en-US" altLang="zh-CN" sz="2400" dirty="0">
              <a:solidFill>
                <a:schemeClr val="tx1"/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(MCB/GDP</a:t>
            </a:r>
            <a:r>
              <a:rPr lang="zh-CN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CN" sz="2400" dirty="0">
                <a:solidFill>
                  <a:schemeClr val="tx1"/>
                </a:solidFill>
              </a:rPr>
              <a:t>at </a:t>
            </a:r>
            <a:r>
              <a:rPr lang="en-US" altLang="zh-CN" sz="2400" dirty="0" smtClean="0">
                <a:solidFill>
                  <a:schemeClr val="tx1"/>
                </a:solidFill>
              </a:rPr>
              <a:t>201t</a:t>
            </a:r>
            <a:r>
              <a:rPr lang="en-US" sz="2400" dirty="0" smtClean="0">
                <a:solidFill>
                  <a:schemeClr val="tx1"/>
                </a:solidFill>
              </a:rPr>
              <a:t>) </a:t>
            </a:r>
            <a:r>
              <a:rPr lang="en-US" sz="2400" dirty="0">
                <a:solidFill>
                  <a:schemeClr val="tx1"/>
                </a:solidFill>
              </a:rPr>
              <a:t>– (Average MCB/GDP</a:t>
            </a:r>
            <a:r>
              <a:rPr lang="zh-CN" altLang="en-US" sz="2400" dirty="0">
                <a:solidFill>
                  <a:schemeClr val="tx1"/>
                </a:solidFill>
              </a:rPr>
              <a:t> </a:t>
            </a:r>
            <a:r>
              <a:rPr lang="en-US" altLang="zh-CN" sz="2400" dirty="0">
                <a:solidFill>
                  <a:schemeClr val="tx1"/>
                </a:solidFill>
              </a:rPr>
              <a:t>20</a:t>
            </a:r>
            <a:r>
              <a:rPr lang="en-US" sz="2400" dirty="0">
                <a:solidFill>
                  <a:schemeClr val="tx1"/>
                </a:solidFill>
              </a:rPr>
              <a:t>04~08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endParaRPr lang="en-US" altLang="zh-CN" sz="24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We also look at regional and city level  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92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199" y="122556"/>
            <a:ext cx="8202967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FF0000"/>
                </a:solidFill>
              </a:rPr>
              <a:t>Provincial </a:t>
            </a:r>
            <a:r>
              <a:rPr lang="en-US" sz="4000" dirty="0" smtClean="0">
                <a:solidFill>
                  <a:srgbClr val="FF0000"/>
                </a:solidFill>
              </a:rPr>
              <a:t>evidence for each year, 2012-2015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1371600"/>
            <a:ext cx="7581900" cy="519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010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368031" y="838200"/>
                <a:ext cx="8479656" cy="5867400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 anchor="b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0" kern="1200" cap="all" spc="120" baseline="0">
                    <a:solidFill>
                      <a:schemeClr val="tx2"/>
                    </a:solidFill>
                    <a:latin typeface="+mj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 baseline="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empirical specification</a:t>
                </a:r>
                <a:endParaRPr lang="en-US" sz="2400" dirty="0">
                  <a:solidFill>
                    <a:schemeClr val="tx1"/>
                  </a:solidFill>
                </a:endParaRPr>
              </a:p>
              <a:p>
                <a:pPr lvl="1">
                  <a:lnSpc>
                    <a:spcPct val="110000"/>
                  </a:lnSpc>
                  <a:spcBef>
                    <a:spcPts val="0"/>
                  </a:spcBef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lvl="1">
                  <a:lnSpc>
                    <a:spcPct val="110000"/>
                  </a:lnSpc>
                  <a:spcBef>
                    <a:spcPts val="0"/>
                  </a:spcBef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lvl="1">
                  <a:lnSpc>
                    <a:spcPct val="110000"/>
                  </a:lnSpc>
                  <a:spcBef>
                    <a:spcPts val="0"/>
                  </a:spcBef>
                </a:pP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marL="742950" lvl="1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altLang="zh-CN" dirty="0" smtClean="0">
                    <a:solidFill>
                      <a:schemeClr val="tx1"/>
                    </a:solidFill>
                  </a:rPr>
                  <a:t>Province FE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l-G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CN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US" altLang="zh-CN" dirty="0">
                    <a:solidFill>
                      <a:schemeClr val="tx1"/>
                    </a:solidFill>
                  </a:rPr>
                  <a:t>and year </a:t>
                </a:r>
                <a:r>
                  <a:rPr lang="en-US" altLang="zh-CN" dirty="0" smtClean="0">
                    <a:solidFill>
                      <a:schemeClr val="tx1"/>
                    </a:solidFill>
                  </a:rPr>
                  <a:t>FE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l-G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CN" dirty="0" smtClean="0">
                    <a:solidFill>
                      <a:schemeClr val="tx1"/>
                    </a:solidFill>
                  </a:rPr>
                  <a:t>); from 2004 to 2015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marL="742950" lvl="1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dirty="0">
                    <a:solidFill>
                      <a:schemeClr val="tx1"/>
                    </a:solidFill>
                  </a:rPr>
                  <a:t>T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ime-varying impacts of 2009 abnormal BL on future MCB issuances </a:t>
                </a:r>
              </a:p>
              <a:p>
                <a:pPr marL="1200150" lvl="2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dirty="0" smtClean="0">
                    <a:solidFill>
                      <a:schemeClr val="tx1"/>
                    </a:solidFill>
                  </a:rPr>
                  <a:t>Controls with flexible time coefficients: economic activity at 2007Q4-2008Q3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marL="1200150" lvl="2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dirty="0" smtClean="0">
                    <a:solidFill>
                      <a:schemeClr val="tx1"/>
                    </a:solidFill>
                  </a:rPr>
                  <a:t>Fiscal </a:t>
                </a:r>
                <a:r>
                  <a:rPr lang="en-US" dirty="0">
                    <a:solidFill>
                      <a:schemeClr val="tx1"/>
                    </a:solidFill>
                  </a:rPr>
                  <a:t>deficit over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GDP</a:t>
                </a:r>
                <a:r>
                  <a:rPr lang="en-US" dirty="0">
                    <a:solidFill>
                      <a:schemeClr val="tx1"/>
                    </a:solidFill>
                  </a:rPr>
                  <a:t>,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fixed </a:t>
                </a:r>
                <a:r>
                  <a:rPr lang="en-US" dirty="0">
                    <a:solidFill>
                      <a:schemeClr val="tx1"/>
                    </a:solidFill>
                  </a:rPr>
                  <a:t>asset investment over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GDP; GDP growth, GDP per capita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marL="742950" lvl="1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b="1" dirty="0" smtClean="0">
                    <a:solidFill>
                      <a:srgbClr val="FF0000"/>
                    </a:solidFill>
                  </a:rPr>
                  <a:t>Instrument variable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: whether a provincial governor is “late term” (&gt;2 years in the position) as of 2009</a:t>
                </a:r>
              </a:p>
              <a:p>
                <a:pPr marL="1200150" lvl="2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dirty="0" smtClean="0">
                    <a:solidFill>
                      <a:schemeClr val="tx1"/>
                    </a:solidFill>
                  </a:rPr>
                  <a:t>Stronger promotion incentive for “late-term” governor to react to the stimulus</a:t>
                </a:r>
              </a:p>
              <a:p>
                <a:pPr marL="1200150" lvl="2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dirty="0" smtClean="0">
                    <a:solidFill>
                      <a:schemeClr val="tx1"/>
                    </a:solidFill>
                  </a:rPr>
                  <a:t>More familiar with the local environment, easier to implement the stimulus</a:t>
                </a:r>
              </a:p>
              <a:p>
                <a:pPr marL="1200150" lvl="2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285750" indent="-285750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Other evidences</a:t>
                </a:r>
              </a:p>
              <a:p>
                <a:pPr marL="742950" lvl="1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dirty="0">
                    <a:solidFill>
                      <a:schemeClr val="tx1"/>
                    </a:solidFill>
                  </a:rPr>
                  <a:t>T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he effect of longer-term CDB loans, city level results</a:t>
                </a:r>
              </a:p>
              <a:p>
                <a:pPr marL="742950" lvl="1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dirty="0" smtClean="0">
                    <a:solidFill>
                      <a:schemeClr val="tx1"/>
                    </a:solidFill>
                  </a:rPr>
                  <a:t>Control variables at the same year </a:t>
                </a:r>
                <a:r>
                  <a:rPr lang="en-US" dirty="0">
                    <a:solidFill>
                      <a:schemeClr val="tx1"/>
                    </a:solidFill>
                  </a:rPr>
                  <a:t>for omitted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variables</a:t>
                </a:r>
              </a:p>
              <a:p>
                <a:pPr marL="742950" lvl="1" indent="-285750">
                  <a:lnSpc>
                    <a:spcPct val="11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dirty="0" smtClean="0">
                    <a:solidFill>
                      <a:schemeClr val="tx1"/>
                    </a:solidFill>
                  </a:rPr>
                  <a:t>Real effects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031" y="838200"/>
                <a:ext cx="8479656" cy="5867400"/>
              </a:xfrm>
              <a:prstGeom prst="rect">
                <a:avLst/>
              </a:prstGeom>
              <a:blipFill>
                <a:blip r:embed="rId3"/>
                <a:stretch>
                  <a:fillRect l="-935" b="-135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7" y="1524000"/>
            <a:ext cx="848106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16190" y="152400"/>
            <a:ext cx="8202967" cy="1189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Main empirical tests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92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199" y="122556"/>
            <a:ext cx="8202967" cy="950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 smtClean="0">
                <a:solidFill>
                  <a:srgbClr val="FF0000"/>
                </a:solidFill>
              </a:rPr>
              <a:t>OLS result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42" y="1143000"/>
            <a:ext cx="7040880" cy="5120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626364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Throughout, standard errors clustered at province-year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61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199" y="122556"/>
            <a:ext cx="8202967" cy="10204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 smtClean="0">
                <a:solidFill>
                  <a:srgbClr val="FF0000"/>
                </a:solidFill>
              </a:rPr>
              <a:t>iv result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90600"/>
            <a:ext cx="7495037" cy="5518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4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30567" y="155734"/>
            <a:ext cx="8534400" cy="10112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</a:rPr>
              <a:t>MCB issuance purposes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789331"/>
            <a:ext cx="8229600" cy="491362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983745"/>
            <a:ext cx="723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 smtClean="0"/>
              <a:t>81% of MCB prospectus reveal its purpose…. but self-reporting</a:t>
            </a:r>
            <a:endParaRPr lang="en-US" dirty="0"/>
          </a:p>
        </p:txBody>
      </p:sp>
      <p:graphicFrame>
        <p:nvGraphicFramePr>
          <p:cNvPr id="9" name="图表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0129045"/>
              </p:ext>
            </p:extLst>
          </p:nvPr>
        </p:nvGraphicFramePr>
        <p:xfrm>
          <a:off x="225367" y="1524000"/>
          <a:ext cx="8640000" cy="4913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7836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28600" y="8965"/>
            <a:ext cx="8202967" cy="8743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</a:rPr>
              <a:t>Estimation results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215515"/>
              </p:ext>
            </p:extLst>
          </p:nvPr>
        </p:nvGraphicFramePr>
        <p:xfrm>
          <a:off x="762000" y="690112"/>
          <a:ext cx="7418038" cy="6017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8580">
                  <a:extLst>
                    <a:ext uri="{9D8B030D-6E8A-4147-A177-3AD203B41FA5}">
                      <a16:colId xmlns:a16="http://schemas.microsoft.com/office/drawing/2014/main" val="2308948826"/>
                    </a:ext>
                  </a:extLst>
                </a:gridCol>
                <a:gridCol w="839225">
                  <a:extLst>
                    <a:ext uri="{9D8B030D-6E8A-4147-A177-3AD203B41FA5}">
                      <a16:colId xmlns:a16="http://schemas.microsoft.com/office/drawing/2014/main" val="1781796244"/>
                    </a:ext>
                  </a:extLst>
                </a:gridCol>
                <a:gridCol w="839225">
                  <a:extLst>
                    <a:ext uri="{9D8B030D-6E8A-4147-A177-3AD203B41FA5}">
                      <a16:colId xmlns:a16="http://schemas.microsoft.com/office/drawing/2014/main" val="4171822610"/>
                    </a:ext>
                  </a:extLst>
                </a:gridCol>
                <a:gridCol w="422054">
                  <a:extLst>
                    <a:ext uri="{9D8B030D-6E8A-4147-A177-3AD203B41FA5}">
                      <a16:colId xmlns:a16="http://schemas.microsoft.com/office/drawing/2014/main" val="1993719957"/>
                    </a:ext>
                  </a:extLst>
                </a:gridCol>
                <a:gridCol w="839225">
                  <a:extLst>
                    <a:ext uri="{9D8B030D-6E8A-4147-A177-3AD203B41FA5}">
                      <a16:colId xmlns:a16="http://schemas.microsoft.com/office/drawing/2014/main" val="3767682100"/>
                    </a:ext>
                  </a:extLst>
                </a:gridCol>
                <a:gridCol w="839225">
                  <a:extLst>
                    <a:ext uri="{9D8B030D-6E8A-4147-A177-3AD203B41FA5}">
                      <a16:colId xmlns:a16="http://schemas.microsoft.com/office/drawing/2014/main" val="2048810976"/>
                    </a:ext>
                  </a:extLst>
                </a:gridCol>
                <a:gridCol w="422054">
                  <a:extLst>
                    <a:ext uri="{9D8B030D-6E8A-4147-A177-3AD203B41FA5}">
                      <a16:colId xmlns:a16="http://schemas.microsoft.com/office/drawing/2014/main" val="2885618947"/>
                    </a:ext>
                  </a:extLst>
                </a:gridCol>
                <a:gridCol w="839225">
                  <a:extLst>
                    <a:ext uri="{9D8B030D-6E8A-4147-A177-3AD203B41FA5}">
                      <a16:colId xmlns:a16="http://schemas.microsoft.com/office/drawing/2014/main" val="168397011"/>
                    </a:ext>
                  </a:extLst>
                </a:gridCol>
                <a:gridCol w="839225">
                  <a:extLst>
                    <a:ext uri="{9D8B030D-6E8A-4147-A177-3AD203B41FA5}">
                      <a16:colId xmlns:a16="http://schemas.microsoft.com/office/drawing/2014/main" val="2266957840"/>
                    </a:ext>
                  </a:extLst>
                </a:gridCol>
              </a:tblGrid>
              <a:tr h="20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MCB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err="1">
                          <a:effectLst/>
                        </a:rPr>
                        <a:t>MCB_repay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err="1">
                          <a:effectLst/>
                        </a:rPr>
                        <a:t>MCB_inv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481238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OLS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2SLS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OLS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2SLS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OLS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2SLS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667429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28621064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(0.017)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(0.038)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(0.017)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25826002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963837278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(0.017)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(0.038)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3382660925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2819490188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(0.016)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(0.039)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710844315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3491283499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(0.034)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(0.006)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2530792713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0.036***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0.093***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0.030***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0.079***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226544838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(0.005)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(0.011)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(0.007)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(0.022)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402883109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0.037**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0.126***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0.019***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0.022*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0.077***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375007372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(0.015)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(0.027)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(0.006)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(0.007)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(0.013)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(0.030)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3712248897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0.075***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0.181***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0.015***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0.047***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0.041***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0.060**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936580212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(0.018)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(0.037)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(0.003)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(0.007)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(0.007)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(0.024)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4155682210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0.058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0.075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0.020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0.012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0.002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0.065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322584248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(0.066)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(0.121)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(0.019)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(0.047)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(0.053)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(0.077)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1395198933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0.263***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0.392*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0.091***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0.120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0.098***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0.162***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229925958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(0.091)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(0.202)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(0.034)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(0.078)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(0.030)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(0.054)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3157077541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0.382**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0.694**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0.12**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0.201*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0.040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0.247***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48293767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(0.150)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(0.302)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(0.049)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(0.114)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(0.054)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(0.087)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277313321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0.37**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0.958***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0.187***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0.473***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-0.013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0.115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680237862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(0.172)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(0.317)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(0.058)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(0.120)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(0.057)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(0.071)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037179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Province FE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Yes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Yes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Yes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57910165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Year FE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extLst>
                  <a:ext uri="{0D108BD9-81ED-4DB2-BD59-A6C34878D82A}">
                    <a16:rowId xmlns:a16="http://schemas.microsoft.com/office/drawing/2014/main" val="982572878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Control*Year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Yes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extLst>
                  <a:ext uri="{0D108BD9-81ED-4DB2-BD59-A6C34878D82A}">
                    <a16:rowId xmlns:a16="http://schemas.microsoft.com/office/drawing/2014/main" val="1343687550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Observations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extLst>
                  <a:ext uri="{0D108BD9-81ED-4DB2-BD59-A6C34878D82A}">
                    <a16:rowId xmlns:a16="http://schemas.microsoft.com/office/drawing/2014/main" val="3188487808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Fi</a:t>
                      </a:r>
                      <a:r>
                        <a:rPr lang="en-US" altLang="zh-CN" sz="1000" u="none" strike="noStrike" dirty="0" smtClean="0">
                          <a:effectLst/>
                        </a:rPr>
                        <a:t>rs</a:t>
                      </a:r>
                      <a:r>
                        <a:rPr lang="en-US" sz="1000" u="none" strike="noStrike" dirty="0" smtClean="0">
                          <a:effectLst/>
                        </a:rPr>
                        <a:t>t </a:t>
                      </a:r>
                      <a:r>
                        <a:rPr lang="en-US" sz="1000" u="none" strike="noStrike" dirty="0">
                          <a:effectLst/>
                        </a:rPr>
                        <a:t>stage F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3.803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3.803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3.803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/>
                </a:tc>
                <a:extLst>
                  <a:ext uri="{0D108BD9-81ED-4DB2-BD59-A6C34878D82A}">
                    <a16:rowId xmlns:a16="http://schemas.microsoft.com/office/drawing/2014/main" val="2412212311"/>
                  </a:ext>
                </a:extLst>
              </a:tr>
              <a:tr h="200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Adj</a:t>
                      </a:r>
                      <a:r>
                        <a:rPr lang="en-US" sz="1000" u="none" strike="noStrike" dirty="0">
                          <a:effectLst/>
                        </a:rPr>
                        <a:t> R2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0.720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0.695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0.652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0.629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0.671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0.665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9" marR="6239" marT="623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2397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09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3"/>
          <p:cNvSpPr txBox="1"/>
          <p:nvPr/>
        </p:nvSpPr>
        <p:spPr>
          <a:xfrm>
            <a:off x="990600" y="6553200"/>
            <a:ext cx="54102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Data source: </a:t>
            </a:r>
            <a:r>
              <a:rPr lang="en-US" sz="1050" dirty="0" smtClean="0"/>
              <a:t>PBOC and </a:t>
            </a:r>
            <a:r>
              <a:rPr lang="en-US" altLang="zh-CN" sz="1050" dirty="0"/>
              <a:t>China </a:t>
            </a:r>
            <a:r>
              <a:rPr lang="en-US" altLang="zh-CN" sz="1050" dirty="0" smtClean="0"/>
              <a:t>Banking Wealth </a:t>
            </a:r>
            <a:r>
              <a:rPr lang="en-US" altLang="zh-CN" sz="1050" dirty="0"/>
              <a:t>Management Registration System</a:t>
            </a:r>
            <a:endParaRPr lang="en-US" sz="105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3390" y="262254"/>
            <a:ext cx="7162800" cy="8385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>
                <a:solidFill>
                  <a:srgbClr val="FF0000"/>
                </a:solidFill>
              </a:rPr>
              <a:t>Motivation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066800"/>
            <a:ext cx="5998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Trust/Entrusted loans : </a:t>
            </a:r>
            <a:r>
              <a:rPr lang="zh-CN" altLang="en-US" dirty="0" smtClean="0"/>
              <a:t>信托和委托贷款</a:t>
            </a:r>
            <a:r>
              <a:rPr lang="en-US" altLang="zh-CN" dirty="0" smtClean="0"/>
              <a:t>; WMP: </a:t>
            </a:r>
            <a:r>
              <a:rPr lang="zh-CN" altLang="en-US" dirty="0" smtClean="0"/>
              <a:t>理财产品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11" y="1418861"/>
            <a:ext cx="7780389" cy="518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071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199" y="122556"/>
            <a:ext cx="8202967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</a:rPr>
              <a:t>Economic magnitude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5539" y="1066800"/>
            <a:ext cx="8479656" cy="525484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What is the loan maturity implied by estimated coefficients?</a:t>
            </a:r>
          </a:p>
          <a:p>
            <a:pPr marL="800100" lvl="1"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2200" dirty="0" smtClean="0">
              <a:solidFill>
                <a:schemeClr val="tx1"/>
              </a:solidFill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In aggregate, each dollar </a:t>
            </a:r>
            <a:r>
              <a:rPr lang="en-US" sz="2400" dirty="0">
                <a:solidFill>
                  <a:schemeClr val="tx1"/>
                </a:solidFill>
              </a:rPr>
              <a:t>of </a:t>
            </a:r>
            <a:r>
              <a:rPr lang="en-US" sz="2400" dirty="0" smtClean="0">
                <a:solidFill>
                  <a:schemeClr val="tx1"/>
                </a:solidFill>
              </a:rPr>
              <a:t>stimulus loan needs 1.57/4.7 </a:t>
            </a:r>
            <a:r>
              <a:rPr lang="en-US" sz="2400" dirty="0">
                <a:solidFill>
                  <a:schemeClr val="tx1"/>
                </a:solidFill>
              </a:rPr>
              <a:t>= </a:t>
            </a:r>
            <a:r>
              <a:rPr lang="en-US" sz="2400" dirty="0">
                <a:solidFill>
                  <a:srgbClr val="FF0000"/>
                </a:solidFill>
              </a:rPr>
              <a:t>33</a:t>
            </a:r>
            <a:r>
              <a:rPr lang="en-US" sz="2400" dirty="0">
                <a:solidFill>
                  <a:schemeClr val="tx1"/>
                </a:solidFill>
              </a:rPr>
              <a:t> cents of </a:t>
            </a:r>
            <a:r>
              <a:rPr lang="en-US" sz="2400" dirty="0" smtClean="0">
                <a:solidFill>
                  <a:schemeClr val="tx1"/>
                </a:solidFill>
              </a:rPr>
              <a:t>repayment MCB issuance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altLang="zh-CN" dirty="0">
                <a:solidFill>
                  <a:schemeClr val="tx1"/>
                </a:solidFill>
              </a:rPr>
              <a:t>RMB 4.7 trillion abnormal bank </a:t>
            </a:r>
            <a:r>
              <a:rPr lang="en-US" altLang="zh-CN" dirty="0" smtClean="0">
                <a:solidFill>
                  <a:schemeClr val="tx1"/>
                </a:solidFill>
              </a:rPr>
              <a:t>loans </a:t>
            </a:r>
            <a:r>
              <a:rPr lang="en-US" altLang="zh-CN" dirty="0">
                <a:solidFill>
                  <a:schemeClr val="tx1"/>
                </a:solidFill>
              </a:rPr>
              <a:t>extended in 2009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In total, RMB 1.57 trillion worth of MCB was issued to repay bank loans (the rest is repaid by trust)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Cross-sectional regression, how many years do we need to payback 33 cents?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Just accumulating the estimated coefficients….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The IV estimate implied stimulus loan maturity is </a:t>
            </a:r>
            <a:r>
              <a:rPr lang="en-US" b="1" dirty="0" smtClean="0">
                <a:solidFill>
                  <a:schemeClr val="tx1"/>
                </a:solidFill>
              </a:rPr>
              <a:t>3.9 years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Consistent with other sources (3-5 years in Kroeber, 2016; 4.1 years in Ru, 2018)</a:t>
            </a:r>
          </a:p>
        </p:txBody>
      </p:sp>
    </p:spTree>
    <p:extLst>
      <p:ext uri="{BB962C8B-B14F-4D97-AF65-F5344CB8AC3E}">
        <p14:creationId xmlns:p14="http://schemas.microsoft.com/office/powerpoint/2010/main" val="127196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199" y="122556"/>
            <a:ext cx="8202967" cy="9442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dirty="0">
                <a:solidFill>
                  <a:srgbClr val="FF0000"/>
                </a:solidFill>
              </a:rPr>
              <a:t>EVIDENCE FROM CDB LOAN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428444" y="838200"/>
                <a:ext cx="8479656" cy="5559958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 anchor="b">
                <a:normAutofit fontScale="85000" lnSpcReduction="1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0" kern="1200" cap="all" spc="120" baseline="0">
                    <a:solidFill>
                      <a:schemeClr val="tx2"/>
                    </a:solidFill>
                    <a:latin typeface="+mj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6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 baseline="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None/>
                  <a:defRPr sz="1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Loans from China development Bank have longer maturity</a:t>
                </a: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altLang="zh-CN" dirty="0" smtClean="0">
                    <a:solidFill>
                      <a:schemeClr val="tx1"/>
                    </a:solidFill>
                  </a:rPr>
                  <a:t>CDB: policy bank, tends to give longer maturity loans (7.2 years in Ru, 2018)</a:t>
                </a: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endParaRPr lang="en-US" altLang="zh-CN" dirty="0">
                  <a:solidFill>
                    <a:schemeClr val="tx1"/>
                  </a:solidFill>
                </a:endParaRPr>
              </a:p>
              <a:p>
                <a:pPr marL="285750" indent="-28575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rollover </a:t>
                </a:r>
                <a:r>
                  <a:rPr lang="en-US" sz="2400" dirty="0">
                    <a:solidFill>
                      <a:schemeClr val="tx1"/>
                    </a:solidFill>
                  </a:rPr>
                  <a:t>mechanism is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concentrated in in </a:t>
                </a:r>
                <a:r>
                  <a:rPr lang="en-US" sz="2400" dirty="0">
                    <a:solidFill>
                      <a:schemeClr val="tx1"/>
                    </a:solidFill>
                  </a:rPr>
                  <a:t>low-CDB-loan provinces</a:t>
                </a: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altLang="zh-CN" dirty="0" smtClean="0">
                    <a:solidFill>
                      <a:schemeClr val="tx1"/>
                    </a:solidFill>
                  </a:rPr>
                  <a:t>Dummy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zh-CN" altLang="zh-CN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>
                            <a:solidFill>
                              <a:schemeClr val="tx1"/>
                            </a:solidFill>
                            <a:latin typeface="Cambria Math"/>
                          </a:rPr>
                          <m:t>𝐶𝐷𝐵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CN">
                            <a:solidFill>
                              <a:schemeClr val="tx1"/>
                            </a:solidFill>
                            <a:latin typeface="Cambria Math"/>
                          </a:rPr>
                          <m:t>,2009</m:t>
                        </m:r>
                      </m:sub>
                      <m:sup>
                        <m:r>
                          <a:rPr lang="en-US" altLang="zh-CN">
                            <a:solidFill>
                              <a:schemeClr val="tx1"/>
                            </a:solidFill>
                            <a:latin typeface="Cambria Math"/>
                          </a:rPr>
                          <m:t>𝑙𝑜𝑤</m:t>
                        </m:r>
                      </m:sup>
                    </m:sSubSup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: whether the 2009 CDB loan fraction of a province </a:t>
                </a:r>
                <a:r>
                  <a:rPr lang="en-US" i="1" dirty="0" err="1" smtClean="0">
                    <a:solidFill>
                      <a:schemeClr val="tx1"/>
                    </a:solidFill>
                  </a:rPr>
                  <a:t>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is below the median (max 74%, median 16%)</a:t>
                </a: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285750" indent="-28575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>
                    <a:solidFill>
                      <a:schemeClr val="tx1"/>
                    </a:solidFill>
                  </a:rPr>
                  <a:t>Prediction</a:t>
                </a: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zh-CN" altLang="zh-CN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>
                            <a:solidFill>
                              <a:schemeClr val="tx1"/>
                            </a:solidFill>
                            <a:latin typeface="Cambria Math"/>
                          </a:rPr>
                          <m:t>𝛽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tx1"/>
                            </a:solidFill>
                            <a:latin typeface="Cambria Math"/>
                          </a:rPr>
                          <m:t>𝜏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altLang="zh-CN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BL</m:t>
                        </m:r>
                      </m:sup>
                    </m:sSubSup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which captures the effect on high CDB-loan province should be insignificant</a:t>
                </a:r>
              </a:p>
              <a:p>
                <a:pPr marL="742950" lvl="1" indent="-285750">
                  <a:lnSpc>
                    <a:spcPct val="120000"/>
                  </a:lnSpc>
                  <a:spcBef>
                    <a:spcPts val="0"/>
                  </a:spcBef>
                  <a:buFont typeface="Wingdings" panose="05000000000000000000" pitchFamily="2" charset="2"/>
                  <a:buChar char="v"/>
                </a:pPr>
                <a:r>
                  <a:rPr lang="en-US" dirty="0" smtClean="0">
                    <a:solidFill>
                      <a:schemeClr val="tx1"/>
                    </a:solidFill>
                  </a:rPr>
                  <a:t>The coefficients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zh-CN" altLang="zh-CN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>
                            <a:solidFill>
                              <a:schemeClr val="tx1"/>
                            </a:solidFill>
                            <a:latin typeface="Cambria Math"/>
                          </a:rPr>
                          <m:t>𝛽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tx1"/>
                            </a:solidFill>
                            <a:latin typeface="Cambria Math"/>
                          </a:rPr>
                          <m:t>𝜏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altLang="zh-CN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inter</m:t>
                        </m:r>
                      </m:sup>
                    </m:sSubSup>
                  </m:oMath>
                </a14:m>
                <a:r>
                  <a:rPr lang="en-US" altLang="zh-CN" dirty="0" smtClean="0">
                    <a:solidFill>
                      <a:schemeClr val="tx1"/>
                    </a:solidFill>
                  </a:rPr>
                  <a:t> in front of the interaction term have similar magnitude </a:t>
                </a:r>
                <a:r>
                  <a:rPr lang="en-US" altLang="zh-CN" dirty="0">
                    <a:solidFill>
                      <a:schemeClr val="tx1"/>
                    </a:solidFill>
                  </a:rPr>
                  <a:t>as </a:t>
                </a:r>
                <a:r>
                  <a:rPr lang="en-US" altLang="zh-CN" dirty="0" smtClean="0">
                    <a:solidFill>
                      <a:schemeClr val="tx1"/>
                    </a:solidFill>
                  </a:rPr>
                  <a:t>the baseline without CDB interactions</a:t>
                </a:r>
                <a:endParaRPr lang="zh-CN" altLang="zh-CN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44" y="838200"/>
                <a:ext cx="8479656" cy="5559958"/>
              </a:xfrm>
              <a:prstGeom prst="rect">
                <a:avLst/>
              </a:prstGeom>
              <a:blipFill>
                <a:blip r:embed="rId3"/>
                <a:stretch>
                  <a:fillRect l="-647" b="-87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895600"/>
            <a:ext cx="6629400" cy="1478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440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17" y="1295400"/>
            <a:ext cx="8332450" cy="4658474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41151"/>
            <a:ext cx="8202967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dirty="0">
                <a:solidFill>
                  <a:srgbClr val="FF0000"/>
                </a:solidFill>
              </a:rPr>
              <a:t>EVIDENCE FROM CDB LOAN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79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190500"/>
            <a:ext cx="8202967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dirty="0" smtClean="0">
                <a:solidFill>
                  <a:srgbClr val="FF0000"/>
                </a:solidFill>
              </a:rPr>
              <a:t>EVIDENCE at city level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948025"/>
              </p:ext>
            </p:extLst>
          </p:nvPr>
        </p:nvGraphicFramePr>
        <p:xfrm>
          <a:off x="1054510" y="723900"/>
          <a:ext cx="6551145" cy="5905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6921">
                  <a:extLst>
                    <a:ext uri="{9D8B030D-6E8A-4147-A177-3AD203B41FA5}">
                      <a16:colId xmlns:a16="http://schemas.microsoft.com/office/drawing/2014/main" val="672121091"/>
                    </a:ext>
                  </a:extLst>
                </a:gridCol>
                <a:gridCol w="756694">
                  <a:extLst>
                    <a:ext uri="{9D8B030D-6E8A-4147-A177-3AD203B41FA5}">
                      <a16:colId xmlns:a16="http://schemas.microsoft.com/office/drawing/2014/main" val="227512710"/>
                    </a:ext>
                  </a:extLst>
                </a:gridCol>
                <a:gridCol w="756694">
                  <a:extLst>
                    <a:ext uri="{9D8B030D-6E8A-4147-A177-3AD203B41FA5}">
                      <a16:colId xmlns:a16="http://schemas.microsoft.com/office/drawing/2014/main" val="3739494400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2406806593"/>
                    </a:ext>
                  </a:extLst>
                </a:gridCol>
                <a:gridCol w="756694">
                  <a:extLst>
                    <a:ext uri="{9D8B030D-6E8A-4147-A177-3AD203B41FA5}">
                      <a16:colId xmlns:a16="http://schemas.microsoft.com/office/drawing/2014/main" val="1042762750"/>
                    </a:ext>
                  </a:extLst>
                </a:gridCol>
                <a:gridCol w="756694">
                  <a:extLst>
                    <a:ext uri="{9D8B030D-6E8A-4147-A177-3AD203B41FA5}">
                      <a16:colId xmlns:a16="http://schemas.microsoft.com/office/drawing/2014/main" val="2322077860"/>
                    </a:ext>
                  </a:extLst>
                </a:gridCol>
                <a:gridCol w="367030">
                  <a:extLst>
                    <a:ext uri="{9D8B030D-6E8A-4147-A177-3AD203B41FA5}">
                      <a16:colId xmlns:a16="http://schemas.microsoft.com/office/drawing/2014/main" val="1503570881"/>
                    </a:ext>
                  </a:extLst>
                </a:gridCol>
                <a:gridCol w="756694">
                  <a:extLst>
                    <a:ext uri="{9D8B030D-6E8A-4147-A177-3AD203B41FA5}">
                      <a16:colId xmlns:a16="http://schemas.microsoft.com/office/drawing/2014/main" val="1612415348"/>
                    </a:ext>
                  </a:extLst>
                </a:gridCol>
                <a:gridCol w="756694">
                  <a:extLst>
                    <a:ext uri="{9D8B030D-6E8A-4147-A177-3AD203B41FA5}">
                      <a16:colId xmlns:a16="http://schemas.microsoft.com/office/drawing/2014/main" val="272008364"/>
                    </a:ext>
                  </a:extLst>
                </a:gridCol>
              </a:tblGrid>
              <a:tr h="1923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>
                          <a:effectLst/>
                        </a:rPr>
                        <a:t>MCB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 err="1">
                          <a:effectLst/>
                        </a:rPr>
                        <a:t>MCB_repay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 err="1">
                          <a:effectLst/>
                        </a:rPr>
                        <a:t>MCB_inv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999816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OLS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2SLS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OLS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2SLS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OLS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2SLS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299312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-0.002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-0.001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0.000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0.000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-0.002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0.000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62411172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(0.010)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1115636492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3442096509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(0.000)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(0.002)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2466249580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2875406797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3833663010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1999879963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(0.000)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3105691632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0.005*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0.032***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0.005***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0.028***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2587840237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(0.003)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(0.003)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(0.001)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(0.003)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(0.002)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(0.006)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2523493310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0.009***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0.024***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0.007***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3169965532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(0.002)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(0.003)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(0.002)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(0.002)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(0.010)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4032143730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0.017***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0.007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0.004***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</a:rPr>
                        <a:t>0.011***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0.0101**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-0.009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3891406033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(0.002)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(0.009)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(0.001)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(0.002)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(0.005)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(0.011)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1468386205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0.065**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0.084*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0.020**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0.034***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0.028***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0.026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3263004573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(0.027)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(0.046)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(0.008)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(0.012)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(0.005)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(0.026)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3668000394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0.065***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0.111**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0.022**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0.047***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0.014**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0.014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244923867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(0.017)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(0.047)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(0.009)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(0.014)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(0.006)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(0.021)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3239656359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0.142***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0.303***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0.061***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0.112***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0.025***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0.191***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33960255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(0.034)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(0.088)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(0.014)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(0.033)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(0.007)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(0.025)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69868327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0.091**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0.341***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0.070***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0.176***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0.010***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0.078***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2802699687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(0.038)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(0.083)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(0.012)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(0.035)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(0.004)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(0.018)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7137478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City FE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Yes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Yes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12957468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Year FE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Yes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extLst>
                  <a:ext uri="{0D108BD9-81ED-4DB2-BD59-A6C34878D82A}">
                    <a16:rowId xmlns:a16="http://schemas.microsoft.com/office/drawing/2014/main" val="3257148585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Control*Year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Yes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extLst>
                  <a:ext uri="{0D108BD9-81ED-4DB2-BD59-A6C34878D82A}">
                    <a16:rowId xmlns:a16="http://schemas.microsoft.com/office/drawing/2014/main" val="3241874940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Observations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3,900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3,648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3,900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3,648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3,900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3,648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extLst>
                  <a:ext uri="{0D108BD9-81ED-4DB2-BD59-A6C34878D82A}">
                    <a16:rowId xmlns:a16="http://schemas.microsoft.com/office/drawing/2014/main" val="3130496988"/>
                  </a:ext>
                </a:extLst>
              </a:tr>
              <a:tr h="32675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Fi</a:t>
                      </a:r>
                      <a:r>
                        <a:rPr lang="en-US" altLang="zh-CN" sz="1000" u="none" strike="noStrike" dirty="0" smtClean="0">
                          <a:effectLst/>
                        </a:rPr>
                        <a:t>rs</a:t>
                      </a:r>
                      <a:r>
                        <a:rPr lang="en-US" sz="1000" u="none" strike="noStrike" dirty="0" smtClean="0">
                          <a:effectLst/>
                        </a:rPr>
                        <a:t>t-stage </a:t>
                      </a:r>
                    </a:p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effective </a:t>
                      </a:r>
                      <a:r>
                        <a:rPr lang="en-US" sz="1000" u="none" strike="noStrike" dirty="0">
                          <a:effectLst/>
                        </a:rPr>
                        <a:t>F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5835" marR="5835" marT="583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5.426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5.426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5.426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/>
                </a:tc>
                <a:extLst>
                  <a:ext uri="{0D108BD9-81ED-4DB2-BD59-A6C34878D82A}">
                    <a16:rowId xmlns:a16="http://schemas.microsoft.com/office/drawing/2014/main" val="2445956821"/>
                  </a:ext>
                </a:extLst>
              </a:tr>
              <a:tr h="192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Adj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R2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0.394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0.357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0.346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0.273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0.235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0.235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5" marR="5835" marT="583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5175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59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4800" y="190500"/>
            <a:ext cx="72390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dirty="0" smtClean="0">
                <a:solidFill>
                  <a:srgbClr val="FF0000"/>
                </a:solidFill>
              </a:rPr>
              <a:t>REAL effects: investment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505200"/>
            <a:ext cx="6553200" cy="3276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685800"/>
            <a:ext cx="65532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199" y="76200"/>
            <a:ext cx="8202967" cy="1189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FF0000"/>
                </a:solidFill>
              </a:rPr>
              <a:t>Link to Shadow </a:t>
            </a:r>
            <a:r>
              <a:rPr lang="en-US" sz="3600" dirty="0" smtClean="0">
                <a:solidFill>
                  <a:srgbClr val="FF0000"/>
                </a:solidFill>
              </a:rPr>
              <a:t>banking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5" name="图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7013457"/>
              </p:ext>
            </p:extLst>
          </p:nvPr>
        </p:nvGraphicFramePr>
        <p:xfrm>
          <a:off x="152400" y="1098000"/>
          <a:ext cx="8640000" cy="57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356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199" y="76200"/>
            <a:ext cx="8202967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FF0000"/>
                </a:solidFill>
              </a:rPr>
              <a:t>Link to Shadow banking: </a:t>
            </a:r>
            <a:r>
              <a:rPr lang="en-US" sz="3200" dirty="0" smtClean="0">
                <a:solidFill>
                  <a:srgbClr val="FF0000"/>
                </a:solidFill>
              </a:rPr>
              <a:t>entrusted LOAN </a:t>
            </a:r>
            <a:r>
              <a:rPr lang="en-US" sz="3200" dirty="0">
                <a:solidFill>
                  <a:srgbClr val="FF0000"/>
                </a:solidFill>
              </a:rPr>
              <a:t>growth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419632"/>
              </p:ext>
            </p:extLst>
          </p:nvPr>
        </p:nvGraphicFramePr>
        <p:xfrm>
          <a:off x="381001" y="990600"/>
          <a:ext cx="8279165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5353">
                  <a:extLst>
                    <a:ext uri="{9D8B030D-6E8A-4147-A177-3AD203B41FA5}">
                      <a16:colId xmlns:a16="http://schemas.microsoft.com/office/drawing/2014/main" val="147231527"/>
                    </a:ext>
                  </a:extLst>
                </a:gridCol>
                <a:gridCol w="927926">
                  <a:extLst>
                    <a:ext uri="{9D8B030D-6E8A-4147-A177-3AD203B41FA5}">
                      <a16:colId xmlns:a16="http://schemas.microsoft.com/office/drawing/2014/main" val="2469295588"/>
                    </a:ext>
                  </a:extLst>
                </a:gridCol>
                <a:gridCol w="1012282">
                  <a:extLst>
                    <a:ext uri="{9D8B030D-6E8A-4147-A177-3AD203B41FA5}">
                      <a16:colId xmlns:a16="http://schemas.microsoft.com/office/drawing/2014/main" val="2748929086"/>
                    </a:ext>
                  </a:extLst>
                </a:gridCol>
                <a:gridCol w="506141">
                  <a:extLst>
                    <a:ext uri="{9D8B030D-6E8A-4147-A177-3AD203B41FA5}">
                      <a16:colId xmlns:a16="http://schemas.microsoft.com/office/drawing/2014/main" val="2324106265"/>
                    </a:ext>
                  </a:extLst>
                </a:gridCol>
                <a:gridCol w="1012282">
                  <a:extLst>
                    <a:ext uri="{9D8B030D-6E8A-4147-A177-3AD203B41FA5}">
                      <a16:colId xmlns:a16="http://schemas.microsoft.com/office/drawing/2014/main" val="248202474"/>
                    </a:ext>
                  </a:extLst>
                </a:gridCol>
                <a:gridCol w="1012282">
                  <a:extLst>
                    <a:ext uri="{9D8B030D-6E8A-4147-A177-3AD203B41FA5}">
                      <a16:colId xmlns:a16="http://schemas.microsoft.com/office/drawing/2014/main" val="3254220108"/>
                    </a:ext>
                  </a:extLst>
                </a:gridCol>
                <a:gridCol w="506141">
                  <a:extLst>
                    <a:ext uri="{9D8B030D-6E8A-4147-A177-3AD203B41FA5}">
                      <a16:colId xmlns:a16="http://schemas.microsoft.com/office/drawing/2014/main" val="852429905"/>
                    </a:ext>
                  </a:extLst>
                </a:gridCol>
                <a:gridCol w="1018379">
                  <a:extLst>
                    <a:ext uri="{9D8B030D-6E8A-4147-A177-3AD203B41FA5}">
                      <a16:colId xmlns:a16="http://schemas.microsoft.com/office/drawing/2014/main" val="1286512611"/>
                    </a:ext>
                  </a:extLst>
                </a:gridCol>
                <a:gridCol w="1018379">
                  <a:extLst>
                    <a:ext uri="{9D8B030D-6E8A-4147-A177-3AD203B41FA5}">
                      <a16:colId xmlns:a16="http://schemas.microsoft.com/office/drawing/2014/main" val="3189720066"/>
                    </a:ext>
                  </a:extLst>
                </a:gridCol>
              </a:tblGrid>
              <a:tr h="399794">
                <a:tc gridSpan="9">
                  <a:txBody>
                    <a:bodyPr/>
                    <a:lstStyle/>
                    <a:p>
                      <a:pPr algn="l" fontAlgn="ctr"/>
                      <a:r>
                        <a:rPr lang="en-US" altLang="zh-CN" sz="1600" b="1" u="none" strike="noStrike" dirty="0" smtClean="0">
                          <a:effectLst/>
                        </a:rPr>
                        <a:t>Entrusted</a:t>
                      </a:r>
                      <a:r>
                        <a:rPr lang="en-US" altLang="zh-CN" sz="1600" b="1" u="none" strike="noStrike" baseline="0" dirty="0" smtClean="0">
                          <a:effectLst/>
                        </a:rPr>
                        <a:t> Loan/GDP_2009 on 2009 Abnormal Bank Loan/GDP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55754803"/>
                  </a:ext>
                </a:extLst>
              </a:tr>
              <a:tr h="2860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</a:rPr>
                        <a:t>2013 EL/GDP_2009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 smtClean="0">
                          <a:effectLst/>
                        </a:rPr>
                        <a:t>2014 EL/GDP_2009</a:t>
                      </a:r>
                      <a:endParaRPr lang="en-US" altLang="zh-CN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 smtClean="0">
                          <a:effectLst/>
                        </a:rPr>
                        <a:t>2015 EL/GDP_2009</a:t>
                      </a:r>
                      <a:endParaRPr lang="en-US" altLang="zh-CN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2435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OLS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2SLS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OLS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2SLS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OLS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2SLS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165869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2009 BL/GDP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0.294*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0.473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CN" altLang="en-US" sz="140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0.468***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0.363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CN" altLang="en-US" sz="140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-0.0756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0.326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580324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(1.876)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(1.436)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CN" altLang="en-US" sz="140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(2.953)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(0.697)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zh-CN" altLang="en-US" sz="140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(-0.282)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altLang="zh-CN" sz="14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(0.856)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9902708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Control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Yes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41073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Observations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605658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Adj. R2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0.256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0.220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0.293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0.284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0.219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0.109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6204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198" y="3505200"/>
            <a:ext cx="7974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Unfortunately, province-level EL data are only available after 2013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2015, tightening regulation on Trust/Entrusted business in China</a:t>
            </a:r>
            <a:endParaRPr lang="en-US" dirty="0"/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24550"/>
              </p:ext>
            </p:extLst>
          </p:nvPr>
        </p:nvGraphicFramePr>
        <p:xfrm>
          <a:off x="419099" y="4164471"/>
          <a:ext cx="8279165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5353">
                  <a:extLst>
                    <a:ext uri="{9D8B030D-6E8A-4147-A177-3AD203B41FA5}">
                      <a16:colId xmlns:a16="http://schemas.microsoft.com/office/drawing/2014/main" val="147231527"/>
                    </a:ext>
                  </a:extLst>
                </a:gridCol>
                <a:gridCol w="927926">
                  <a:extLst>
                    <a:ext uri="{9D8B030D-6E8A-4147-A177-3AD203B41FA5}">
                      <a16:colId xmlns:a16="http://schemas.microsoft.com/office/drawing/2014/main" val="2469295588"/>
                    </a:ext>
                  </a:extLst>
                </a:gridCol>
                <a:gridCol w="1012282">
                  <a:extLst>
                    <a:ext uri="{9D8B030D-6E8A-4147-A177-3AD203B41FA5}">
                      <a16:colId xmlns:a16="http://schemas.microsoft.com/office/drawing/2014/main" val="2748929086"/>
                    </a:ext>
                  </a:extLst>
                </a:gridCol>
                <a:gridCol w="506141">
                  <a:extLst>
                    <a:ext uri="{9D8B030D-6E8A-4147-A177-3AD203B41FA5}">
                      <a16:colId xmlns:a16="http://schemas.microsoft.com/office/drawing/2014/main" val="2324106265"/>
                    </a:ext>
                  </a:extLst>
                </a:gridCol>
                <a:gridCol w="1012282">
                  <a:extLst>
                    <a:ext uri="{9D8B030D-6E8A-4147-A177-3AD203B41FA5}">
                      <a16:colId xmlns:a16="http://schemas.microsoft.com/office/drawing/2014/main" val="248202474"/>
                    </a:ext>
                  </a:extLst>
                </a:gridCol>
                <a:gridCol w="1012282">
                  <a:extLst>
                    <a:ext uri="{9D8B030D-6E8A-4147-A177-3AD203B41FA5}">
                      <a16:colId xmlns:a16="http://schemas.microsoft.com/office/drawing/2014/main" val="3254220108"/>
                    </a:ext>
                  </a:extLst>
                </a:gridCol>
                <a:gridCol w="506141">
                  <a:extLst>
                    <a:ext uri="{9D8B030D-6E8A-4147-A177-3AD203B41FA5}">
                      <a16:colId xmlns:a16="http://schemas.microsoft.com/office/drawing/2014/main" val="852429905"/>
                    </a:ext>
                  </a:extLst>
                </a:gridCol>
                <a:gridCol w="1018379">
                  <a:extLst>
                    <a:ext uri="{9D8B030D-6E8A-4147-A177-3AD203B41FA5}">
                      <a16:colId xmlns:a16="http://schemas.microsoft.com/office/drawing/2014/main" val="1286512611"/>
                    </a:ext>
                  </a:extLst>
                </a:gridCol>
                <a:gridCol w="1018379">
                  <a:extLst>
                    <a:ext uri="{9D8B030D-6E8A-4147-A177-3AD203B41FA5}">
                      <a16:colId xmlns:a16="http://schemas.microsoft.com/office/drawing/2014/main" val="3189720066"/>
                    </a:ext>
                  </a:extLst>
                </a:gridCol>
              </a:tblGrid>
              <a:tr h="399794">
                <a:tc gridSpan="9">
                  <a:txBody>
                    <a:bodyPr/>
                    <a:lstStyle/>
                    <a:p>
                      <a:pPr algn="l" fontAlgn="ctr"/>
                      <a:r>
                        <a:rPr lang="en-US" altLang="zh-CN" sz="1600" b="1" u="none" strike="noStrike" dirty="0" smtClean="0">
                          <a:effectLst/>
                        </a:rPr>
                        <a:t>Placebo: Abnormal</a:t>
                      </a:r>
                      <a:r>
                        <a:rPr lang="en-US" altLang="zh-CN" sz="1600" b="1" u="none" strike="noStrike" baseline="0" dirty="0" smtClean="0">
                          <a:effectLst/>
                        </a:rPr>
                        <a:t> Bank Loan/GDP_2009 on 2009 Abnormal Bank Loan/GDP</a:t>
                      </a:r>
                      <a:endParaRPr lang="en-US" altLang="zh-C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55754803"/>
                  </a:ext>
                </a:extLst>
              </a:tr>
              <a:tr h="2860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</a:rPr>
                        <a:t>2013 Abnormal BL/GDP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400" b="0" i="0" u="none" strike="noStrike" dirty="0" smtClean="0">
                          <a:effectLst/>
                        </a:rPr>
                        <a:t>2014 Abnormal BL/GDP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400" b="0" i="0" u="none" strike="noStrike" dirty="0" smtClean="0">
                          <a:effectLst/>
                        </a:rPr>
                        <a:t>2015 Abnormal BL/GDP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2435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OLS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2SLS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OLS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2SLS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OLS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2SLS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165869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2009 BL/GDP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-0.0809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-0.338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40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-0.152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-0.133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40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-0.284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-0.851</a:t>
                      </a:r>
                    </a:p>
                  </a:txBody>
                  <a:tcPr marL="7620" marR="7620" marT="7620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580324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(-0.400)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(-0.798)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40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(-0.626)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(-0.257)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40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(-0.655)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(-1.093)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9902708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Control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Yes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Yes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41073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Observations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605658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Adj. R2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0.565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0.553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0.644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0.644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</a:p>
                  </a:txBody>
                  <a:tcPr marL="7620" marR="7620" marT="7620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0.486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0.460</a:t>
                      </a: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620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84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199" y="241008"/>
            <a:ext cx="8382001" cy="1189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FF0000"/>
                </a:solidFill>
              </a:rPr>
              <a:t>Link to Shadow banking: </a:t>
            </a:r>
            <a:r>
              <a:rPr lang="en-US" dirty="0" smtClean="0">
                <a:solidFill>
                  <a:srgbClr val="FF0000"/>
                </a:solidFill>
              </a:rPr>
              <a:t>Wealth Management Product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198" y="5983069"/>
            <a:ext cx="8382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 smtClean="0"/>
              <a:t>Based on annual official reports on WMP; likely underestimate as unclear whether including certain financial innovation funded through WMP </a:t>
            </a:r>
            <a:endParaRPr lang="en-US" dirty="0"/>
          </a:p>
        </p:txBody>
      </p:sp>
      <p:graphicFrame>
        <p:nvGraphicFramePr>
          <p:cNvPr id="12" name="图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264098"/>
              </p:ext>
            </p:extLst>
          </p:nvPr>
        </p:nvGraphicFramePr>
        <p:xfrm>
          <a:off x="419876" y="1295400"/>
          <a:ext cx="8208000" cy="4750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12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3390" y="262254"/>
            <a:ext cx="7547610" cy="1185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US Experience in National banking era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95530" y="1219200"/>
            <a:ext cx="8610600" cy="5334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altLang="zh-CN" dirty="0" smtClean="0">
                <a:solidFill>
                  <a:schemeClr val="tx1"/>
                </a:solidFill>
              </a:rPr>
              <a:t>China’s shadow banking in today has striking similarity with the US history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altLang="zh-CN" sz="2000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altLang="zh-CN" dirty="0">
                <a:solidFill>
                  <a:schemeClr val="tx1"/>
                </a:solidFill>
              </a:rPr>
              <a:t>National banking era </a:t>
            </a:r>
            <a:r>
              <a:rPr lang="en-US" dirty="0">
                <a:solidFill>
                  <a:schemeClr val="tx1"/>
                </a:solidFill>
              </a:rPr>
              <a:t>(1863-1912</a:t>
            </a:r>
            <a:r>
              <a:rPr lang="en-US" dirty="0" smtClean="0">
                <a:solidFill>
                  <a:schemeClr val="tx1"/>
                </a:solidFill>
              </a:rPr>
              <a:t>) in US</a:t>
            </a:r>
            <a:endParaRPr lang="en-US" dirty="0">
              <a:solidFill>
                <a:schemeClr val="tx1"/>
              </a:solidFill>
            </a:endParaRP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altLang="zh-CN" sz="1900" dirty="0" smtClean="0">
                <a:solidFill>
                  <a:schemeClr val="tx1"/>
                </a:solidFill>
              </a:rPr>
              <a:t>Started with the passage of national banking act (1864) which ended the “free banking era”</a:t>
            </a:r>
          </a:p>
          <a:p>
            <a:pPr marL="1200150" lvl="2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altLang="zh-CN" sz="1700" dirty="0" smtClean="0">
                <a:solidFill>
                  <a:schemeClr val="tx1"/>
                </a:solidFill>
              </a:rPr>
              <a:t>Tightly regulated nationally chartered banks, segmented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altLang="zh-CN" sz="1900" dirty="0" smtClean="0">
                <a:solidFill>
                  <a:schemeClr val="tx1"/>
                </a:solidFill>
              </a:rPr>
              <a:t>Frequent banking panics, especially the 1907 panic triggered by a run on Trust companies, led to Fed as the Central Bank in US 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altLang="zh-CN" sz="1900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altLang="zh-CN" dirty="0" smtClean="0">
                <a:solidFill>
                  <a:schemeClr val="tx1"/>
                </a:solidFill>
              </a:rPr>
              <a:t>Economic background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Industrial </a:t>
            </a:r>
            <a:r>
              <a:rPr lang="en-US" sz="2000" dirty="0">
                <a:solidFill>
                  <a:schemeClr val="tx1"/>
                </a:solidFill>
              </a:rPr>
              <a:t>revolution in the Northeast to the settlement of the </a:t>
            </a:r>
            <a:r>
              <a:rPr lang="en-US" sz="2000" dirty="0" smtClean="0">
                <a:solidFill>
                  <a:schemeClr val="tx1"/>
                </a:solidFill>
              </a:rPr>
              <a:t>West; r</a:t>
            </a:r>
            <a:r>
              <a:rPr lang="en-US" altLang="zh-CN" sz="2000" dirty="0" smtClean="0">
                <a:solidFill>
                  <a:schemeClr val="tx1"/>
                </a:solidFill>
              </a:rPr>
              <a:t>ailroad </a:t>
            </a:r>
            <a:r>
              <a:rPr lang="en-US" altLang="zh-CN" sz="2000" dirty="0">
                <a:solidFill>
                  <a:schemeClr val="tx1"/>
                </a:solidFill>
              </a:rPr>
              <a:t>construction in </a:t>
            </a:r>
            <a:r>
              <a:rPr lang="en-US" altLang="zh-CN" sz="2000" dirty="0" smtClean="0">
                <a:solidFill>
                  <a:schemeClr val="tx1"/>
                </a:solidFill>
              </a:rPr>
              <a:t>US is like infrastructure </a:t>
            </a:r>
            <a:r>
              <a:rPr lang="en-US" altLang="zh-CN" sz="2000" dirty="0">
                <a:solidFill>
                  <a:schemeClr val="tx1"/>
                </a:solidFill>
              </a:rPr>
              <a:t>in </a:t>
            </a:r>
            <a:r>
              <a:rPr lang="en-US" altLang="zh-CN" sz="2000" dirty="0" smtClean="0">
                <a:solidFill>
                  <a:schemeClr val="tx1"/>
                </a:solidFill>
              </a:rPr>
              <a:t>China today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A new industry craving for financing, but national banks cannot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Regulatory arbitrage (like in China) 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States in the west started imposing less </a:t>
            </a:r>
            <a:r>
              <a:rPr lang="en-US" dirty="0">
                <a:solidFill>
                  <a:schemeClr val="tx1"/>
                </a:solidFill>
              </a:rPr>
              <a:t>restrictive </a:t>
            </a:r>
            <a:r>
              <a:rPr lang="en-US" dirty="0" smtClean="0">
                <a:solidFill>
                  <a:schemeClr val="tx1"/>
                </a:solidFill>
              </a:rPr>
              <a:t>regulations, so-called </a:t>
            </a:r>
            <a:r>
              <a:rPr lang="en-US" dirty="0" smtClean="0">
                <a:solidFill>
                  <a:srgbClr val="FF0000"/>
                </a:solidFill>
              </a:rPr>
              <a:t>state banks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</a:rPr>
              <a:t>Trust companies, </a:t>
            </a:r>
            <a:r>
              <a:rPr lang="en-US" dirty="0" smtClean="0">
                <a:solidFill>
                  <a:schemeClr val="tx1"/>
                </a:solidFill>
              </a:rPr>
              <a:t>which are state-chartered financial institutions</a:t>
            </a:r>
          </a:p>
        </p:txBody>
      </p:sp>
    </p:spTree>
    <p:extLst>
      <p:ext uri="{BB962C8B-B14F-4D97-AF65-F5344CB8AC3E}">
        <p14:creationId xmlns:p14="http://schemas.microsoft.com/office/powerpoint/2010/main" val="252366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3390" y="262254"/>
            <a:ext cx="7547610" cy="1185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Trust companies in US history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95530" y="1219200"/>
            <a:ext cx="8610600" cy="5334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altLang="zh-CN" dirty="0" smtClean="0">
                <a:solidFill>
                  <a:schemeClr val="tx1"/>
                </a:solidFill>
              </a:rPr>
              <a:t>Trust companies according to </a:t>
            </a:r>
            <a:r>
              <a:rPr lang="en-US" altLang="zh-CN" dirty="0" err="1" smtClean="0">
                <a:solidFill>
                  <a:schemeClr val="tx1"/>
                </a:solidFill>
              </a:rPr>
              <a:t>Carosso</a:t>
            </a:r>
            <a:r>
              <a:rPr lang="en-US" altLang="zh-CN" dirty="0" smtClean="0">
                <a:solidFill>
                  <a:schemeClr val="tx1"/>
                </a:solidFill>
              </a:rPr>
              <a:t> (1970, p. 99)</a:t>
            </a:r>
          </a:p>
          <a:p>
            <a:pPr marL="627063">
              <a:spcBef>
                <a:spcPts val="0"/>
              </a:spcBef>
              <a:spcAft>
                <a:spcPts val="0"/>
              </a:spcAft>
            </a:pPr>
            <a:r>
              <a:rPr lang="en-US" altLang="en-US" cap="none" dirty="0" smtClean="0">
                <a:solidFill>
                  <a:schemeClr val="tx1"/>
                </a:solidFill>
                <a:latin typeface="Arial" panose="020B0604020202020204" pitchFamily="34" charset="0"/>
              </a:rPr>
              <a:t>Incorporated </a:t>
            </a:r>
            <a:r>
              <a:rPr lang="en-US" altLang="en-US" cap="none" dirty="0">
                <a:solidFill>
                  <a:schemeClr val="tx1"/>
                </a:solidFill>
                <a:latin typeface="Arial" panose="020B0604020202020204" pitchFamily="34" charset="0"/>
              </a:rPr>
              <a:t>under liberal state laws, trust companies quickly extended their activities far beyond those usually associated with the services of a fiduciary institution. Beginning in the 1890s, trust companies took on most of the functions of both commercial and private banks. They accepted deposits; made loans; participated extensively in reorganizing railroads and consolidating industrial corporations; acted as trustees, underwriters, and distributors of new securities; and served as depositories of stocks, bonds, and titles ..... Very often they also owned and managed real estate. 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This is essentially what China’s Trust companies do </a:t>
            </a:r>
          </a:p>
        </p:txBody>
      </p:sp>
    </p:spTree>
    <p:extLst>
      <p:ext uri="{BB962C8B-B14F-4D97-AF65-F5344CB8AC3E}">
        <p14:creationId xmlns:p14="http://schemas.microsoft.com/office/powerpoint/2010/main" val="184351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8080" y="228600"/>
            <a:ext cx="8321040" cy="8461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FF0000"/>
                </a:solidFill>
              </a:rPr>
              <a:t>New bank loan &amp;</a:t>
            </a:r>
            <a:r>
              <a:rPr lang="en-US" sz="3200" dirty="0" smtClean="0">
                <a:solidFill>
                  <a:srgbClr val="FF0000"/>
                </a:solidFill>
              </a:rPr>
              <a:t> GDP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13"/>
          <p:cNvSpPr txBox="1"/>
          <p:nvPr/>
        </p:nvSpPr>
        <p:spPr>
          <a:xfrm>
            <a:off x="990600" y="6629400"/>
            <a:ext cx="3962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Data source: PBOC and National Bureau of Statistics</a:t>
            </a:r>
          </a:p>
        </p:txBody>
      </p:sp>
      <p:graphicFrame>
        <p:nvGraphicFramePr>
          <p:cNvPr id="6" name="图表 5"/>
          <p:cNvGraphicFramePr>
            <a:graphicFrameLocks/>
          </p:cNvGraphicFramePr>
          <p:nvPr>
            <p:extLst/>
          </p:nvPr>
        </p:nvGraphicFramePr>
        <p:xfrm>
          <a:off x="228600" y="902057"/>
          <a:ext cx="8640000" cy="57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662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3390" y="231517"/>
            <a:ext cx="7162800" cy="838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What do we learn?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95530" y="838200"/>
            <a:ext cx="8610600" cy="56388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Neal (1971): </a:t>
            </a:r>
            <a:r>
              <a:rPr lang="en-US" sz="2800" dirty="0">
                <a:solidFill>
                  <a:schemeClr val="tx1"/>
                </a:solidFill>
              </a:rPr>
              <a:t>Trust companies in </a:t>
            </a:r>
            <a:r>
              <a:rPr lang="en-US" sz="2800" dirty="0" smtClean="0">
                <a:solidFill>
                  <a:schemeClr val="tx1"/>
                </a:solidFill>
              </a:rPr>
              <a:t>US history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nvested in new industrial securities on the asset side, and issued deposit to expand the money supply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Helped establish a financial market to feed real economy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Form “money trust” with other dominating commercial banks at that time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900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IN China, shadow banking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Supports infrastructure, real estate, and private firms while generating a savings vehicle (WMP) for Chinese households 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Accelerates the growth of Chinese corporate bond market at an astonishing speed (Amsted and He, 2018)</a:t>
            </a: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Relies on the retail network of existing banking branch system; “the shadow of banks”</a:t>
            </a:r>
          </a:p>
        </p:txBody>
      </p:sp>
    </p:spTree>
    <p:extLst>
      <p:ext uri="{BB962C8B-B14F-4D97-AF65-F5344CB8AC3E}">
        <p14:creationId xmlns:p14="http://schemas.microsoft.com/office/powerpoint/2010/main" val="27674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19200"/>
            <a:ext cx="8382000" cy="5029200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76200"/>
            <a:ext cx="7772400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en-US" altLang="zh-CN" sz="3200" spc="-80" dirty="0">
                <a:solidFill>
                  <a:srgbClr val="FF0000"/>
                </a:solidFill>
                <a:ea typeface="+mj-ea"/>
                <a:cs typeface="+mj-cs"/>
              </a:rPr>
              <a:t>DEVELOPMENT OF CORPORATE BOND </a:t>
            </a:r>
            <a:r>
              <a:rPr lang="en-US" altLang="zh-CN" sz="3200" spc="-80" dirty="0" smtClean="0">
                <a:solidFill>
                  <a:srgbClr val="FF0000"/>
                </a:solidFill>
                <a:ea typeface="+mj-ea"/>
                <a:cs typeface="+mj-cs"/>
              </a:rPr>
              <a:t>MARKETS in China</a:t>
            </a:r>
            <a:endParaRPr lang="zh-CN" altLang="en-US" sz="3200" spc="-80" dirty="0">
              <a:solidFill>
                <a:srgbClr val="FF0000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7686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6705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conclusion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990600"/>
            <a:ext cx="8382000" cy="5562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altLang="zh-CN" dirty="0">
                <a:solidFill>
                  <a:schemeClr val="tx1"/>
                </a:solidFill>
              </a:rPr>
              <a:t>A </a:t>
            </a:r>
            <a:r>
              <a:rPr lang="en-US" altLang="zh-CN" dirty="0" smtClean="0">
                <a:solidFill>
                  <a:schemeClr val="tx1"/>
                </a:solidFill>
              </a:rPr>
              <a:t>mechanism </a:t>
            </a:r>
            <a:r>
              <a:rPr lang="en-US" altLang="zh-CN" dirty="0">
                <a:solidFill>
                  <a:schemeClr val="tx1"/>
                </a:solidFill>
              </a:rPr>
              <a:t>that puts together recent </a:t>
            </a:r>
            <a:r>
              <a:rPr lang="en-US" altLang="zh-CN" dirty="0" smtClean="0">
                <a:solidFill>
                  <a:schemeClr val="tx1"/>
                </a:solidFill>
              </a:rPr>
              <a:t>various </a:t>
            </a:r>
            <a:r>
              <a:rPr lang="en-US" altLang="zh-CN" dirty="0">
                <a:solidFill>
                  <a:schemeClr val="tx1"/>
                </a:solidFill>
              </a:rPr>
              <a:t>aspects of China’s financial </a:t>
            </a:r>
            <a:r>
              <a:rPr lang="en-US" altLang="zh-CN" dirty="0" smtClean="0">
                <a:solidFill>
                  <a:schemeClr val="tx1"/>
                </a:solidFill>
              </a:rPr>
              <a:t>market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altLang="zh-CN" dirty="0" smtClean="0">
                <a:solidFill>
                  <a:schemeClr val="tx1"/>
                </a:solidFill>
              </a:rPr>
              <a:t>Local government debt; shadow banking; interest rate liberalization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altLang="zh-CN" dirty="0">
              <a:solidFill>
                <a:schemeClr val="tx1"/>
              </a:solidFill>
            </a:endParaRP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Shadow </a:t>
            </a:r>
            <a:r>
              <a:rPr lang="en-US" dirty="0" smtClean="0">
                <a:solidFill>
                  <a:schemeClr val="tx1"/>
                </a:solidFill>
              </a:rPr>
              <a:t>banking: unintended consequence </a:t>
            </a:r>
            <a:r>
              <a:rPr lang="en-US" dirty="0" smtClean="0">
                <a:solidFill>
                  <a:schemeClr val="tx1"/>
                </a:solidFill>
              </a:rPr>
              <a:t>of Four-trillion </a:t>
            </a:r>
            <a:r>
              <a:rPr lang="en-US" dirty="0">
                <a:solidFill>
                  <a:schemeClr val="tx1"/>
                </a:solidFill>
              </a:rPr>
              <a:t>Stimulus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plan</a:t>
            </a:r>
            <a:endParaRPr lang="en-US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altLang="zh-CN" dirty="0" smtClean="0">
                <a:solidFill>
                  <a:schemeClr val="tx1"/>
                </a:solidFill>
              </a:rPr>
              <a:t>Good? bad? 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Popular view: hidden risk and leverage, so bad </a:t>
            </a:r>
          </a:p>
          <a:p>
            <a:pPr marL="742950" lvl="1" indent="-2857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But it fosters the modernization of China’s financial markets </a:t>
            </a: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“Let </a:t>
            </a:r>
            <a:r>
              <a:rPr lang="en-US" dirty="0">
                <a:solidFill>
                  <a:schemeClr val="tx1"/>
                </a:solidFill>
              </a:rPr>
              <a:t>market be </a:t>
            </a:r>
            <a:r>
              <a:rPr lang="en-US" dirty="0" smtClean="0">
                <a:solidFill>
                  <a:schemeClr val="tx1"/>
                </a:solidFill>
              </a:rPr>
              <a:t>decisive;” interest </a:t>
            </a:r>
            <a:r>
              <a:rPr lang="en-US" dirty="0">
                <a:solidFill>
                  <a:schemeClr val="tx1"/>
                </a:solidFill>
              </a:rPr>
              <a:t>rate </a:t>
            </a:r>
            <a:r>
              <a:rPr lang="en-US" dirty="0" smtClean="0">
                <a:solidFill>
                  <a:schemeClr val="tx1"/>
                </a:solidFill>
              </a:rPr>
              <a:t>liberalization and deposit insurance</a:t>
            </a: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Rocket-speed of the growth of interbank market in China; less reliance on commercial banks; richer set of investment </a:t>
            </a:r>
            <a:r>
              <a:rPr lang="en-US" dirty="0" smtClean="0">
                <a:solidFill>
                  <a:schemeClr val="tx1"/>
                </a:solidFill>
              </a:rPr>
              <a:t>products</a:t>
            </a:r>
          </a:p>
          <a:p>
            <a:pPr marL="1257300" lvl="2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Chen, Chen, He, Liu, and </a:t>
            </a:r>
            <a:r>
              <a:rPr lang="en-US" dirty="0" err="1" smtClean="0">
                <a:solidFill>
                  <a:schemeClr val="tx1"/>
                </a:solidFill>
              </a:rPr>
              <a:t>Xie</a:t>
            </a:r>
            <a:r>
              <a:rPr lang="en-US" dirty="0" smtClean="0">
                <a:solidFill>
                  <a:schemeClr val="tx1"/>
                </a:solidFill>
              </a:rPr>
              <a:t> (2019) on </a:t>
            </a:r>
            <a:r>
              <a:rPr lang="en-US" dirty="0" err="1" smtClean="0">
                <a:solidFill>
                  <a:schemeClr val="tx1"/>
                </a:solidFill>
              </a:rPr>
              <a:t>pledgeability</a:t>
            </a:r>
            <a:r>
              <a:rPr lang="en-US" dirty="0" smtClean="0">
                <a:solidFill>
                  <a:schemeClr val="tx1"/>
                </a:solidFill>
              </a:rPr>
              <a:t> effect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800100" lvl="1" indent="-3429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Households </a:t>
            </a:r>
            <a:r>
              <a:rPr lang="en-US" dirty="0">
                <a:solidFill>
                  <a:schemeClr val="tx1"/>
                </a:solidFill>
              </a:rPr>
              <a:t>get the return they ought to </a:t>
            </a:r>
            <a:r>
              <a:rPr lang="en-US" dirty="0" smtClean="0">
                <a:solidFill>
                  <a:schemeClr val="tx1"/>
                </a:solidFill>
              </a:rPr>
              <a:t>get (not just house price appreciation)</a:t>
            </a:r>
          </a:p>
        </p:txBody>
      </p:sp>
    </p:spTree>
    <p:extLst>
      <p:ext uri="{BB962C8B-B14F-4D97-AF65-F5344CB8AC3E}">
        <p14:creationId xmlns:p14="http://schemas.microsoft.com/office/powerpoint/2010/main" val="238925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41960" y="312420"/>
            <a:ext cx="8168640" cy="8385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solidFill>
                  <a:srgbClr val="FF0000"/>
                </a:solidFill>
              </a:rPr>
              <a:t>HALF OF 2009 ABNORMAL BANK LOANS GO TO LGFV</a:t>
            </a:r>
            <a:endParaRPr lang="en-US" sz="29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7521" y="312420"/>
            <a:ext cx="8229600" cy="9829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13"/>
          <p:cNvSpPr txBox="1"/>
          <p:nvPr/>
        </p:nvSpPr>
        <p:spPr>
          <a:xfrm>
            <a:off x="990600" y="6421230"/>
            <a:ext cx="396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Data source: </a:t>
            </a:r>
            <a:r>
              <a:rPr lang="en-US" sz="1200" dirty="0" smtClean="0"/>
              <a:t>Authors’ estimate and Gao et al. (2018)</a:t>
            </a:r>
            <a:endParaRPr lang="en-US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871" y="1146716"/>
            <a:ext cx="5676900" cy="513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97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23520" y="142240"/>
            <a:ext cx="8202967" cy="11893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</a:rPr>
              <a:t>Panel regressions with simultaneous controls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567" y="1524318"/>
            <a:ext cx="8229600" cy="517864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076899"/>
              </p:ext>
            </p:extLst>
          </p:nvPr>
        </p:nvGraphicFramePr>
        <p:xfrm>
          <a:off x="1143000" y="1295400"/>
          <a:ext cx="6538401" cy="5235341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211537">
                  <a:extLst>
                    <a:ext uri="{9D8B030D-6E8A-4147-A177-3AD203B41FA5}">
                      <a16:colId xmlns:a16="http://schemas.microsoft.com/office/drawing/2014/main" val="3926977582"/>
                    </a:ext>
                  </a:extLst>
                </a:gridCol>
                <a:gridCol w="765183">
                  <a:extLst>
                    <a:ext uri="{9D8B030D-6E8A-4147-A177-3AD203B41FA5}">
                      <a16:colId xmlns:a16="http://schemas.microsoft.com/office/drawing/2014/main" val="385054510"/>
                    </a:ext>
                  </a:extLst>
                </a:gridCol>
                <a:gridCol w="765183">
                  <a:extLst>
                    <a:ext uri="{9D8B030D-6E8A-4147-A177-3AD203B41FA5}">
                      <a16:colId xmlns:a16="http://schemas.microsoft.com/office/drawing/2014/main" val="1224548832"/>
                    </a:ext>
                  </a:extLst>
                </a:gridCol>
                <a:gridCol w="367883">
                  <a:extLst>
                    <a:ext uri="{9D8B030D-6E8A-4147-A177-3AD203B41FA5}">
                      <a16:colId xmlns:a16="http://schemas.microsoft.com/office/drawing/2014/main" val="3163754953"/>
                    </a:ext>
                  </a:extLst>
                </a:gridCol>
                <a:gridCol w="765183">
                  <a:extLst>
                    <a:ext uri="{9D8B030D-6E8A-4147-A177-3AD203B41FA5}">
                      <a16:colId xmlns:a16="http://schemas.microsoft.com/office/drawing/2014/main" val="1747217623"/>
                    </a:ext>
                  </a:extLst>
                </a:gridCol>
                <a:gridCol w="765183">
                  <a:extLst>
                    <a:ext uri="{9D8B030D-6E8A-4147-A177-3AD203B41FA5}">
                      <a16:colId xmlns:a16="http://schemas.microsoft.com/office/drawing/2014/main" val="2221554602"/>
                    </a:ext>
                  </a:extLst>
                </a:gridCol>
                <a:gridCol w="367883">
                  <a:extLst>
                    <a:ext uri="{9D8B030D-6E8A-4147-A177-3AD203B41FA5}">
                      <a16:colId xmlns:a16="http://schemas.microsoft.com/office/drawing/2014/main" val="2483252653"/>
                    </a:ext>
                  </a:extLst>
                </a:gridCol>
                <a:gridCol w="765183">
                  <a:extLst>
                    <a:ext uri="{9D8B030D-6E8A-4147-A177-3AD203B41FA5}">
                      <a16:colId xmlns:a16="http://schemas.microsoft.com/office/drawing/2014/main" val="3328139764"/>
                    </a:ext>
                  </a:extLst>
                </a:gridCol>
                <a:gridCol w="765183">
                  <a:extLst>
                    <a:ext uri="{9D8B030D-6E8A-4147-A177-3AD203B41FA5}">
                      <a16:colId xmlns:a16="http://schemas.microsoft.com/office/drawing/2014/main" val="2156731931"/>
                    </a:ext>
                  </a:extLst>
                </a:gridCol>
              </a:tblGrid>
              <a:tr h="1805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u="none" strike="noStrike" dirty="0">
                          <a:effectLst/>
                        </a:rPr>
                        <a:t> 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>
                          <a:effectLst/>
                        </a:rPr>
                        <a:t>MCB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</a:rPr>
                        <a:t> 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 err="1">
                          <a:effectLst/>
                        </a:rPr>
                        <a:t>MCB_repay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effectLst/>
                        </a:rPr>
                        <a:t> 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 err="1">
                          <a:effectLst/>
                        </a:rPr>
                        <a:t>MCB_inv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96236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OLS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2SLS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OLS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2SLS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OLS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2SLS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645590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-0.038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-</a:t>
                      </a:r>
                      <a:r>
                        <a:rPr lang="en-US" sz="1000" u="none" strike="noStrike" dirty="0" smtClean="0">
                          <a:effectLst/>
                        </a:rPr>
                        <a:t>0.019***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-</a:t>
                      </a:r>
                      <a:r>
                        <a:rPr lang="en-US" sz="1000" u="none" strike="noStrike" dirty="0" smtClean="0">
                          <a:effectLst/>
                        </a:rPr>
                        <a:t>0.045*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19237213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(0.026)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(0.061)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(0.006)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(0.023)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3471553326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0.024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0.0194*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460592822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(0.022)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(0.053)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(0.017)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(0.007)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(0.021)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4028606007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-0.013**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-</a:t>
                      </a:r>
                      <a:r>
                        <a:rPr lang="en-US" sz="1000" u="none" strike="noStrike" dirty="0" smtClean="0">
                          <a:effectLst/>
                        </a:rPr>
                        <a:t>0.029**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2276630423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(0.039)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(0.012)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4254984432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274732014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(0.016)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(0.039)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(0.007)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1590886921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2009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3575803377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(0.025)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(0.060)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(0.009)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(0.013)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(0.027)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467605841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-0.039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1418088949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(0.053)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(0.098)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(0.022)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(0.041)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(0.020)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(0.038)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2352106053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0.003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-0.009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3382128309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(0.066)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(0.126)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(0.030)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(0.056)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(0.019)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(0.039)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1242603284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0.112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0.284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0.032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0.076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-0.013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0.014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3336116206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(0.097)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(0.177)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(0.027)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(0.064)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(0.033)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(0.056)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2639096260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0.187**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0.191*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0.089***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0.123**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0.047</a:t>
                      </a:r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0.019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1040206292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(0.078)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(0.104)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(0.031)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(0.059)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(0.021)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(0.034)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716087232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0.359***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0.454***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0.143***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0.213***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0.048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0.133**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998816780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(0.101)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(0.137)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(0.040)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(0.075)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(0.032)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(0.057)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658784532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0.252**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0.269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0.134***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0.139**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-0.013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0.044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extLst>
                  <a:ext uri="{0D108BD9-81ED-4DB2-BD59-A6C34878D82A}">
                    <a16:rowId xmlns:a16="http://schemas.microsoft.com/office/drawing/2014/main" val="571328028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(0.128)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solidFill>
                            <a:srgbClr val="FF0000"/>
                          </a:solidFill>
                          <a:effectLst/>
                        </a:rPr>
                        <a:t>(0.169)</a:t>
                      </a:r>
                      <a:endParaRPr lang="en-US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(0.052)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(0.060)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(0.031)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(0.043)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345424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Province FE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51650685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Year FE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extLst>
                  <a:ext uri="{0D108BD9-81ED-4DB2-BD59-A6C34878D82A}">
                    <a16:rowId xmlns:a16="http://schemas.microsoft.com/office/drawing/2014/main" val="3984246884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Control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extLst>
                  <a:ext uri="{0D108BD9-81ED-4DB2-BD59-A6C34878D82A}">
                    <a16:rowId xmlns:a16="http://schemas.microsoft.com/office/drawing/2014/main" val="3594926741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Observations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/>
                </a:tc>
                <a:extLst>
                  <a:ext uri="{0D108BD9-81ED-4DB2-BD59-A6C34878D82A}">
                    <a16:rowId xmlns:a16="http://schemas.microsoft.com/office/drawing/2014/main" val="2282632818"/>
                  </a:ext>
                </a:extLst>
              </a:tr>
              <a:tr h="180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Adj</a:t>
                      </a:r>
                      <a:r>
                        <a:rPr lang="en-US" sz="1000" u="none" strike="noStrike" dirty="0">
                          <a:effectLst/>
                        </a:rPr>
                        <a:t> R2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0.743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0.721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0.660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0.635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0.673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0.680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09" marR="6409" marT="6409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90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78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685800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altLang="zh-CN" dirty="0" smtClean="0"/>
              <a:t>CDB is a policy bank and thus usually its loan has longer maturity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altLang="zh-CN" dirty="0" smtClean="0"/>
              <a:t>Less rollover pressure for provinces with more CDB LGFV loan received in 2009 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686800" cy="102398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zh-CN" sz="3600" dirty="0">
                <a:solidFill>
                  <a:srgbClr val="FF0000"/>
                </a:solidFill>
              </a:rPr>
              <a:t>EVIDENCE FROM CDB </a:t>
            </a:r>
            <a:r>
              <a:rPr lang="en-US" altLang="zh-CN" sz="3600" dirty="0" smtClean="0">
                <a:solidFill>
                  <a:srgbClr val="FF0000"/>
                </a:solidFill>
              </a:rPr>
              <a:t>LOAN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850890"/>
              </p:ext>
            </p:extLst>
          </p:nvPr>
        </p:nvGraphicFramePr>
        <p:xfrm>
          <a:off x="1326086" y="1332131"/>
          <a:ext cx="6644228" cy="54221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4012">
                  <a:extLst>
                    <a:ext uri="{9D8B030D-6E8A-4147-A177-3AD203B41FA5}">
                      <a16:colId xmlns:a16="http://schemas.microsoft.com/office/drawing/2014/main" val="3787585723"/>
                    </a:ext>
                  </a:extLst>
                </a:gridCol>
                <a:gridCol w="637527">
                  <a:extLst>
                    <a:ext uri="{9D8B030D-6E8A-4147-A177-3AD203B41FA5}">
                      <a16:colId xmlns:a16="http://schemas.microsoft.com/office/drawing/2014/main" val="434853098"/>
                    </a:ext>
                  </a:extLst>
                </a:gridCol>
                <a:gridCol w="637527">
                  <a:extLst>
                    <a:ext uri="{9D8B030D-6E8A-4147-A177-3AD203B41FA5}">
                      <a16:colId xmlns:a16="http://schemas.microsoft.com/office/drawing/2014/main" val="1074823221"/>
                    </a:ext>
                  </a:extLst>
                </a:gridCol>
                <a:gridCol w="637527">
                  <a:extLst>
                    <a:ext uri="{9D8B030D-6E8A-4147-A177-3AD203B41FA5}">
                      <a16:colId xmlns:a16="http://schemas.microsoft.com/office/drawing/2014/main" val="3684651281"/>
                    </a:ext>
                  </a:extLst>
                </a:gridCol>
                <a:gridCol w="637527">
                  <a:extLst>
                    <a:ext uri="{9D8B030D-6E8A-4147-A177-3AD203B41FA5}">
                      <a16:colId xmlns:a16="http://schemas.microsoft.com/office/drawing/2014/main" val="3752224999"/>
                    </a:ext>
                  </a:extLst>
                </a:gridCol>
                <a:gridCol w="637527">
                  <a:extLst>
                    <a:ext uri="{9D8B030D-6E8A-4147-A177-3AD203B41FA5}">
                      <a16:colId xmlns:a16="http://schemas.microsoft.com/office/drawing/2014/main" val="1135441948"/>
                    </a:ext>
                  </a:extLst>
                </a:gridCol>
                <a:gridCol w="637527">
                  <a:extLst>
                    <a:ext uri="{9D8B030D-6E8A-4147-A177-3AD203B41FA5}">
                      <a16:colId xmlns:a16="http://schemas.microsoft.com/office/drawing/2014/main" val="617945220"/>
                    </a:ext>
                  </a:extLst>
                </a:gridCol>
                <a:gridCol w="637527">
                  <a:extLst>
                    <a:ext uri="{9D8B030D-6E8A-4147-A177-3AD203B41FA5}">
                      <a16:colId xmlns:a16="http://schemas.microsoft.com/office/drawing/2014/main" val="2067241659"/>
                    </a:ext>
                  </a:extLst>
                </a:gridCol>
                <a:gridCol w="637527">
                  <a:extLst>
                    <a:ext uri="{9D8B030D-6E8A-4147-A177-3AD203B41FA5}">
                      <a16:colId xmlns:a16="http://schemas.microsoft.com/office/drawing/2014/main" val="920095824"/>
                    </a:ext>
                  </a:extLst>
                </a:gridCol>
              </a:tblGrid>
              <a:tr h="1647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MCB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err="1">
                          <a:effectLst/>
                        </a:rPr>
                        <a:t>MCB_repay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err="1">
                          <a:effectLst/>
                        </a:rPr>
                        <a:t>MCB_inv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285195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OLS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2SLS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OLS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2SLS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OLS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2SLS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5998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CDB*2004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-0.002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0.007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-0.001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-0.001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-0.002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0.007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27685151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(0.015)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(0.069)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(0.006)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(0.020)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(0.011)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(0.035)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extLst>
                  <a:ext uri="{0D108BD9-81ED-4DB2-BD59-A6C34878D82A}">
                    <a16:rowId xmlns:a16="http://schemas.microsoft.com/office/drawing/2014/main" val="3231327143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CDB*2005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0.008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0.009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4062040398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(0.016)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(0.069)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(0.006)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(0.020)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(0.011)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(0.035)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1653487535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CDB*2006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2423118706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(0.069)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(0.006)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(0.020)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(0.011)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(0.034)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4177865555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</a:t>
                      </a:r>
                      <a:r>
                        <a:rPr lang="zh-CN" altLang="en-US" sz="900" u="none" strike="noStrike" dirty="0" smtClean="0">
                          <a:effectLst/>
                        </a:rPr>
                        <a:t>*</a:t>
                      </a:r>
                      <a:r>
                        <a:rPr lang="en-US" sz="900" u="none" strike="noStrike" dirty="0" smtClean="0">
                          <a:effectLst/>
                        </a:rPr>
                        <a:t>2007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0.002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305871187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(0.072)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(0.006)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(0.020)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(0.011)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(0.034)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1354474296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CDB*2009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0.086***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0.128***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0.008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0.065***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0.101**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2399650939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(0.017)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(0.032)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(0.006)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(0.034)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2181328158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</a:t>
                      </a:r>
                      <a:r>
                        <a:rPr lang="zh-CN" altLang="en-US" sz="900" u="none" strike="noStrike" baseline="0" dirty="0" smtClean="0">
                          <a:effectLst/>
                        </a:rPr>
                        <a:t>*</a:t>
                      </a:r>
                      <a:r>
                        <a:rPr lang="en-US" sz="900" u="none" strike="noStrike" dirty="0" smtClean="0">
                          <a:effectLst/>
                        </a:rPr>
                        <a:t>2010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0.099***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0.204***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0.020***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0.061***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0.150***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2866369725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(0.024)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(0.045)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(0.007)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(0.018)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(0.018)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(0.039)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2278015720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CDB*2011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0.118***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0.224***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0.028***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0.058***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0.060***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0.080**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1476866680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(0.033)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(0.058)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(0.007)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(0.018)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(0.036)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133705567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CDB*2012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0.408***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0.255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0.090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-0.067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0.216***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0.150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2918738552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(0.142)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(0.382)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(0.064)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(0.156)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(0.075)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(0.145)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1892478002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CDB*2013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0.639***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0.612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0.180***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0.082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0.274***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0.205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3556693099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(0.146)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(0.380)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(0.066)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(0.155)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(0.073)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(0.139)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1748858767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u="none" strike="noStrike" dirty="0" smtClean="0">
                          <a:effectLst/>
                        </a:rPr>
                        <a:t>L</a:t>
                      </a:r>
                      <a:r>
                        <a:rPr lang="en-US" sz="900" u="none" strike="noStrike" dirty="0" smtClean="0">
                          <a:effectLst/>
                        </a:rPr>
                        <a:t>ow CDB*2014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0.858***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1.064**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0.225***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0.175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0.256***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0.251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3318954333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(0.156)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(0.456)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(0.074)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(0.182)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(0.078)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(0.157)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4180681832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CDB*2015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0.994***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1.326***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0.382***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0.503***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0.212***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0.134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3706631290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(0.154)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(0.463)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(0.069)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solidFill>
                            <a:srgbClr val="FF0000"/>
                          </a:solidFill>
                          <a:effectLst/>
                        </a:rPr>
                        <a:t>(0.172)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(0.071)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(0.146)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1565019602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2004-2007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-0.004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1498972396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(0.013)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(0.079)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(0.005)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(0.024)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(0.011)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(0.035)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3100511695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2009-2011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-0.031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2613517636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(0.016)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(0.034)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(0.005)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(0.017)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(0.015)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(0.039)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4240877360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2012-2015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-0.281**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-0.154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-0.065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0.085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-0.146*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-0.022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/>
                </a:tc>
                <a:extLst>
                  <a:ext uri="{0D108BD9-81ED-4DB2-BD59-A6C34878D82A}">
                    <a16:rowId xmlns:a16="http://schemas.microsoft.com/office/drawing/2014/main" val="75844392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(0.138)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(0.454)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(0.063)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(0.191)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(0.075)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 dirty="0">
                          <a:effectLst/>
                        </a:rPr>
                        <a:t>(0.143)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086185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smtClean="0">
                          <a:effectLst/>
                        </a:rPr>
                        <a:t>Low CDB*Year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22602358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Province FE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extLst>
                  <a:ext uri="{0D108BD9-81ED-4DB2-BD59-A6C34878D82A}">
                    <a16:rowId xmlns:a16="http://schemas.microsoft.com/office/drawing/2014/main" val="1808573693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Year FE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extLst>
                  <a:ext uri="{0D108BD9-81ED-4DB2-BD59-A6C34878D82A}">
                    <a16:rowId xmlns:a16="http://schemas.microsoft.com/office/drawing/2014/main" val="2327938598"/>
                  </a:ext>
                </a:extLst>
              </a:tr>
              <a:tr h="162824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u="none" strike="noStrike" dirty="0" smtClean="0">
                          <a:effectLst/>
                        </a:rPr>
                        <a:t>Control*Year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Yes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extLst>
                  <a:ext uri="{0D108BD9-81ED-4DB2-BD59-A6C34878D82A}">
                    <a16:rowId xmlns:a16="http://schemas.microsoft.com/office/drawing/2014/main" val="777789764"/>
                  </a:ext>
                </a:extLst>
              </a:tr>
              <a:tr h="1488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Observations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360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360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360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360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360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360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/>
                </a:tc>
                <a:extLst>
                  <a:ext uri="{0D108BD9-81ED-4DB2-BD59-A6C34878D82A}">
                    <a16:rowId xmlns:a16="http://schemas.microsoft.com/office/drawing/2014/main" val="3568178770"/>
                  </a:ext>
                </a:extLst>
              </a:tr>
              <a:tr h="18163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err="1">
                          <a:effectLst/>
                        </a:rPr>
                        <a:t>Adj</a:t>
                      </a:r>
                      <a:r>
                        <a:rPr lang="en-US" sz="900" u="none" strike="noStrike" dirty="0">
                          <a:effectLst/>
                        </a:rPr>
                        <a:t> R2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0.810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0.725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0.730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0.664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0.711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0.655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84" marR="5784" marT="5784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819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1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190500"/>
            <a:ext cx="83820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dirty="0" smtClean="0">
                <a:solidFill>
                  <a:srgbClr val="FF0000"/>
                </a:solidFill>
              </a:rPr>
              <a:t>REAL effect</a:t>
            </a:r>
            <a:r>
              <a:rPr lang="en-US" altLang="zh-CN" sz="3200" dirty="0">
                <a:solidFill>
                  <a:srgbClr val="FF0000"/>
                </a:solidFill>
              </a:rPr>
              <a:t>s</a:t>
            </a:r>
            <a:r>
              <a:rPr lang="en-US" altLang="zh-CN" sz="3200" dirty="0" smtClean="0">
                <a:solidFill>
                  <a:srgbClr val="FF0000"/>
                </a:solidFill>
              </a:rPr>
              <a:t> OF STIMULUS LOANS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550464"/>
              </p:ext>
            </p:extLst>
          </p:nvPr>
        </p:nvGraphicFramePr>
        <p:xfrm>
          <a:off x="304800" y="732858"/>
          <a:ext cx="8305800" cy="5784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2724">
                  <a:extLst>
                    <a:ext uri="{9D8B030D-6E8A-4147-A177-3AD203B41FA5}">
                      <a16:colId xmlns:a16="http://schemas.microsoft.com/office/drawing/2014/main" val="2916344410"/>
                    </a:ext>
                  </a:extLst>
                </a:gridCol>
                <a:gridCol w="1434458">
                  <a:extLst>
                    <a:ext uri="{9D8B030D-6E8A-4147-A177-3AD203B41FA5}">
                      <a16:colId xmlns:a16="http://schemas.microsoft.com/office/drawing/2014/main" val="2194905379"/>
                    </a:ext>
                  </a:extLst>
                </a:gridCol>
                <a:gridCol w="1434458">
                  <a:extLst>
                    <a:ext uri="{9D8B030D-6E8A-4147-A177-3AD203B41FA5}">
                      <a16:colId xmlns:a16="http://schemas.microsoft.com/office/drawing/2014/main" val="3853342616"/>
                    </a:ext>
                  </a:extLst>
                </a:gridCol>
                <a:gridCol w="685244">
                  <a:extLst>
                    <a:ext uri="{9D8B030D-6E8A-4147-A177-3AD203B41FA5}">
                      <a16:colId xmlns:a16="http://schemas.microsoft.com/office/drawing/2014/main" val="1410182160"/>
                    </a:ext>
                  </a:extLst>
                </a:gridCol>
                <a:gridCol w="1434458">
                  <a:extLst>
                    <a:ext uri="{9D8B030D-6E8A-4147-A177-3AD203B41FA5}">
                      <a16:colId xmlns:a16="http://schemas.microsoft.com/office/drawing/2014/main" val="443698722"/>
                    </a:ext>
                  </a:extLst>
                </a:gridCol>
                <a:gridCol w="1434458">
                  <a:extLst>
                    <a:ext uri="{9D8B030D-6E8A-4147-A177-3AD203B41FA5}">
                      <a16:colId xmlns:a16="http://schemas.microsoft.com/office/drawing/2014/main" val="3414124714"/>
                    </a:ext>
                  </a:extLst>
                </a:gridCol>
              </a:tblGrid>
              <a:tr h="1994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GDP per </a:t>
                      </a:r>
                      <a:r>
                        <a:rPr lang="en-US" sz="1200" b="1" u="none" strike="noStrike" dirty="0" smtClean="0">
                          <a:effectLst/>
                        </a:rPr>
                        <a:t>capita/</a:t>
                      </a:r>
                      <a:r>
                        <a:rPr lang="en-US" altLang="zh-CN" sz="1200" b="1" u="none" strike="noStrike" dirty="0" smtClean="0">
                          <a:effectLst/>
                        </a:rPr>
                        <a:t>GDP per capita_2009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FAI/GDP_2009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056377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OLS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2SLS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OLS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2SLS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0537799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0.087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0.83***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0.136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0.657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53822994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(0.169)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(0.195)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(0.223)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(0.414)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041906426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-0.015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0.357*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97924734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(0.169)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(0.208)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(0.249)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(0.464)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557011891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-0.049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-0.030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628506197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(0.191)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(0.204)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(0.226)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(0.448)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616177344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-0.007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-0.095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0.031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174496999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(0.108)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(0.246)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(0.190)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(0.415)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296845945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-0.088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0.454***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0.444**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-0.067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11693798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(0.057)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(0.101)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(0.199)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(0.347)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490085702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0.599***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0.776***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0.437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5216546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(0.081)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(0.210)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(0.227)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(0.546)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541195128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0.346***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0.938**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0.817***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0.040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4119835441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(0.135)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(0.435)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(0.317)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(0.886)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83686992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0.394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1.67**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0.815*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0.164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4231765884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(0.280)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(0.722)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(0.460)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(1.155)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491772202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0.393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2.725**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0.980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-0.205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18653681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(0.440)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(1.208)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(0.635)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(1.507)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736627166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0.379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3.892**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0.793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0.166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856516762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(0.624)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(1.716)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(0.778)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(1.701)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553092553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2015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0.397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5.169***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1.753**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4.596**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264565988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solidFill>
                            <a:srgbClr val="FF0000"/>
                          </a:solidFill>
                          <a:effectLst/>
                        </a:rPr>
                        <a:t>(0.724)</a:t>
                      </a:r>
                      <a:endParaRPr lang="en-US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(1.934)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(0.862)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(1.849)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980348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Province FE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79136004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Year FE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extLst>
                  <a:ext uri="{0D108BD9-81ED-4DB2-BD59-A6C34878D82A}">
                    <a16:rowId xmlns:a16="http://schemas.microsoft.com/office/drawing/2014/main" val="3305288055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Control*Year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extLst>
                  <a:ext uri="{0D108BD9-81ED-4DB2-BD59-A6C34878D82A}">
                    <a16:rowId xmlns:a16="http://schemas.microsoft.com/office/drawing/2014/main" val="3094416914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Observations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360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extLst>
                  <a:ext uri="{0D108BD9-81ED-4DB2-BD59-A6C34878D82A}">
                    <a16:rowId xmlns:a16="http://schemas.microsoft.com/office/drawing/2014/main" val="2170417827"/>
                  </a:ext>
                </a:extLst>
              </a:tr>
              <a:tr h="1994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Adj</a:t>
                      </a:r>
                      <a:r>
                        <a:rPr lang="en-US" sz="1100" u="none" strike="noStrike" dirty="0">
                          <a:effectLst/>
                        </a:rPr>
                        <a:t> R2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0.979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0.982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0.970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0.970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929692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6526243"/>
            <a:ext cx="2743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FAI: fixed asset investment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9514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8080" y="76200"/>
            <a:ext cx="8321040" cy="8461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FF0000"/>
                </a:solidFill>
              </a:rPr>
              <a:t>US-China bond markets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/>
          </p:nvPr>
        </p:nvGraphicFramePr>
        <p:xfrm>
          <a:off x="838200" y="762000"/>
          <a:ext cx="7391400" cy="317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/>
          </p:nvPr>
        </p:nvGraphicFramePr>
        <p:xfrm>
          <a:off x="838200" y="3635245"/>
          <a:ext cx="7467599" cy="3100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815280" y="1050659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Bond/GDP~85%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10400" y="3872032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Bond/GDP~200%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01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3390" y="262254"/>
            <a:ext cx="7162800" cy="8385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>
                <a:solidFill>
                  <a:srgbClr val="FF0000"/>
                </a:solidFill>
              </a:rPr>
              <a:t>Summary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65760" y="381000"/>
            <a:ext cx="8473440" cy="5943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China’s </a:t>
            </a:r>
            <a:r>
              <a:rPr lang="en-US" sz="2800" dirty="0" smtClean="0">
                <a:solidFill>
                  <a:srgbClr val="FF0000"/>
                </a:solidFill>
              </a:rPr>
              <a:t>local government debt</a:t>
            </a:r>
            <a:r>
              <a:rPr lang="en-US" sz="2800" dirty="0" smtClean="0">
                <a:solidFill>
                  <a:schemeClr val="tx1"/>
                </a:solidFill>
              </a:rPr>
              <a:t> shifts from bank loans in 2009 to a significant fraction of non-bank debt starting 2012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28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This paper: The </a:t>
            </a:r>
            <a:r>
              <a:rPr lang="en-US" sz="2800" dirty="0">
                <a:solidFill>
                  <a:schemeClr val="tx1"/>
                </a:solidFill>
              </a:rPr>
              <a:t>real force behind the upsurge of shadow banking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600" dirty="0" smtClean="0">
                <a:solidFill>
                  <a:schemeClr val="tx1"/>
                </a:solidFill>
              </a:rPr>
              <a:t>A universal economic phenomenon/mechanism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26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Why do shadow banking activities in China start rampant growth around 2012-13? </a:t>
            </a:r>
            <a:endParaRPr lang="en-US" sz="2000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600" dirty="0" smtClean="0">
                <a:solidFill>
                  <a:schemeClr val="tx1"/>
                </a:solidFill>
              </a:rPr>
              <a:t>Hangover effect of 2009 stimulus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chemeClr val="tx1"/>
                </a:solidFill>
              </a:rPr>
              <a:t>Time series and cross-section </a:t>
            </a:r>
            <a:r>
              <a:rPr lang="en-US" sz="2600" dirty="0" smtClean="0">
                <a:solidFill>
                  <a:schemeClr val="tx1"/>
                </a:solidFill>
              </a:rPr>
              <a:t>evidence on local government financing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>
                <a:solidFill>
                  <a:schemeClr val="tx1"/>
                </a:solidFill>
              </a:rPr>
              <a:t>and </a:t>
            </a:r>
            <a:r>
              <a:rPr lang="en-US" sz="2600" dirty="0" smtClean="0">
                <a:solidFill>
                  <a:srgbClr val="FF0000"/>
                </a:solidFill>
              </a:rPr>
              <a:t>municipal corporate </a:t>
            </a:r>
            <a:r>
              <a:rPr lang="en-US" sz="2600" dirty="0">
                <a:solidFill>
                  <a:srgbClr val="FF0000"/>
                </a:solidFill>
              </a:rPr>
              <a:t>bonds</a:t>
            </a:r>
            <a:r>
              <a:rPr lang="en-US" sz="2600" dirty="0">
                <a:solidFill>
                  <a:schemeClr val="tx1"/>
                </a:solidFill>
              </a:rPr>
              <a:t> (</a:t>
            </a:r>
            <a:r>
              <a:rPr lang="zh-CN" altLang="en-US" sz="2600" dirty="0">
                <a:solidFill>
                  <a:schemeClr val="tx1"/>
                </a:solidFill>
              </a:rPr>
              <a:t>城投债</a:t>
            </a:r>
            <a:r>
              <a:rPr lang="en-US" sz="2600" dirty="0">
                <a:solidFill>
                  <a:schemeClr val="tx1"/>
                </a:solidFill>
              </a:rPr>
              <a:t>)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600" dirty="0" smtClean="0">
                <a:solidFill>
                  <a:schemeClr val="tx1"/>
                </a:solidFill>
              </a:rPr>
              <a:t>An angle that helps understand the marketization process of </a:t>
            </a:r>
            <a:r>
              <a:rPr lang="en-US" sz="2600" dirty="0">
                <a:solidFill>
                  <a:schemeClr val="tx1"/>
                </a:solidFill>
              </a:rPr>
              <a:t>C</a:t>
            </a:r>
            <a:r>
              <a:rPr lang="en-US" sz="2600" dirty="0" smtClean="0">
                <a:solidFill>
                  <a:schemeClr val="tx1"/>
                </a:solidFill>
              </a:rPr>
              <a:t>hinese financial system starting 2012</a:t>
            </a:r>
          </a:p>
        </p:txBody>
      </p:sp>
    </p:spTree>
    <p:extLst>
      <p:ext uri="{BB962C8B-B14F-4D97-AF65-F5344CB8AC3E}">
        <p14:creationId xmlns:p14="http://schemas.microsoft.com/office/powerpoint/2010/main" val="300847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3390" y="262254"/>
            <a:ext cx="7162800" cy="8385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FF0000"/>
                </a:solidFill>
              </a:rPr>
              <a:t>Four-Trillion Stimulus Plan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and its </a:t>
            </a:r>
            <a:r>
              <a:rPr lang="en-US" altLang="zh-CN" sz="3200" dirty="0" smtClean="0">
                <a:solidFill>
                  <a:srgbClr val="FF0000"/>
                </a:solidFill>
              </a:rPr>
              <a:t>financing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65760" y="1143000"/>
            <a:ext cx="8473440" cy="5334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Four-trillion </a:t>
            </a:r>
            <a:r>
              <a:rPr lang="en-US" sz="2800" dirty="0">
                <a:solidFill>
                  <a:schemeClr val="tx1"/>
                </a:solidFill>
              </a:rPr>
              <a:t>Stimulus</a:t>
            </a:r>
            <a:r>
              <a:rPr lang="zh-CN" altLang="en-US" sz="28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plan</a:t>
            </a:r>
            <a:r>
              <a:rPr lang="en-US" sz="2800" dirty="0">
                <a:solidFill>
                  <a:schemeClr val="tx1"/>
                </a:solidFill>
              </a:rPr>
              <a:t> (</a:t>
            </a:r>
            <a:r>
              <a:rPr lang="zh-CN" altLang="en-US" sz="2800" dirty="0">
                <a:solidFill>
                  <a:schemeClr val="tx1"/>
                </a:solidFill>
              </a:rPr>
              <a:t>四万亿刺激计划</a:t>
            </a:r>
            <a:r>
              <a:rPr lang="en-US" sz="2800" dirty="0">
                <a:solidFill>
                  <a:schemeClr val="tx1"/>
                </a:solidFill>
              </a:rPr>
              <a:t>)</a:t>
            </a:r>
          </a:p>
          <a:p>
            <a:pPr marL="742950" lvl="1" indent="-28575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altLang="zh-CN" sz="2000" dirty="0" smtClean="0">
                <a:solidFill>
                  <a:schemeClr val="tx1"/>
                </a:solidFill>
              </a:rPr>
              <a:t>Following 2007/08 global crisis, </a:t>
            </a:r>
            <a:r>
              <a:rPr lang="en-US" sz="2000" dirty="0" smtClean="0">
                <a:solidFill>
                  <a:schemeClr val="tx1"/>
                </a:solidFill>
              </a:rPr>
              <a:t>Premier </a:t>
            </a:r>
            <a:r>
              <a:rPr lang="en-US" sz="2000" dirty="0">
                <a:solidFill>
                  <a:schemeClr val="tx1"/>
                </a:solidFill>
              </a:rPr>
              <a:t>Wen announced the </a:t>
            </a:r>
            <a:r>
              <a:rPr lang="en-US" sz="2000" dirty="0" smtClean="0">
                <a:solidFill>
                  <a:schemeClr val="tx1"/>
                </a:solidFill>
              </a:rPr>
              <a:t>4T </a:t>
            </a:r>
            <a:r>
              <a:rPr lang="en-US" sz="2000" dirty="0">
                <a:solidFill>
                  <a:schemeClr val="tx1"/>
                </a:solidFill>
              </a:rPr>
              <a:t>RMB stimulus </a:t>
            </a:r>
            <a:r>
              <a:rPr lang="en-US" sz="2000" dirty="0" smtClean="0">
                <a:solidFill>
                  <a:schemeClr val="tx1"/>
                </a:solidFill>
              </a:rPr>
              <a:t>plan on </a:t>
            </a:r>
            <a:r>
              <a:rPr lang="en-US" altLang="zh-CN" sz="2000" dirty="0">
                <a:solidFill>
                  <a:schemeClr val="tx1"/>
                </a:solidFill>
              </a:rPr>
              <a:t>Nov</a:t>
            </a:r>
            <a:r>
              <a:rPr lang="zh-CN" altLang="en-US" sz="2000" dirty="0">
                <a:solidFill>
                  <a:schemeClr val="tx1"/>
                </a:solidFill>
              </a:rPr>
              <a:t> </a:t>
            </a:r>
            <a:r>
              <a:rPr lang="en-US" altLang="zh-CN" sz="2000" dirty="0" smtClean="0">
                <a:solidFill>
                  <a:schemeClr val="tx1"/>
                </a:solidFill>
              </a:rPr>
              <a:t>2008</a:t>
            </a:r>
            <a:endParaRPr lang="en-US" sz="2000" dirty="0">
              <a:solidFill>
                <a:schemeClr val="tx1"/>
              </a:solidFill>
            </a:endParaRPr>
          </a:p>
          <a:p>
            <a:pPr marL="742950" lvl="1" indent="-28575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Domestic investment (mainly infrastructure) to boost GDP </a:t>
            </a:r>
            <a:r>
              <a:rPr lang="en-US" sz="2000" dirty="0" smtClean="0">
                <a:solidFill>
                  <a:schemeClr val="tx1"/>
                </a:solidFill>
              </a:rPr>
              <a:t>growth</a:t>
            </a:r>
          </a:p>
          <a:p>
            <a:pPr marL="742950" lvl="1" indent="-285750">
              <a:spcAft>
                <a:spcPts val="400"/>
              </a:spcAft>
              <a:buFont typeface="Wingdings" panose="05000000000000000000" pitchFamily="2" charset="2"/>
              <a:buChar char="v"/>
            </a:pPr>
            <a:endParaRPr lang="en-US" sz="20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chemeClr val="tx1"/>
                </a:solidFill>
              </a:rPr>
              <a:t>How was it implemented and financed?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Mostly </a:t>
            </a:r>
            <a:r>
              <a:rPr lang="en-US" sz="2000" dirty="0">
                <a:solidFill>
                  <a:schemeClr val="tx1"/>
                </a:solidFill>
              </a:rPr>
              <a:t>through local </a:t>
            </a:r>
            <a:r>
              <a:rPr lang="en-US" sz="2000" dirty="0" smtClean="0">
                <a:solidFill>
                  <a:schemeClr val="tx1"/>
                </a:solidFill>
              </a:rPr>
              <a:t>governments (</a:t>
            </a:r>
            <a:r>
              <a:rPr lang="en-US" sz="2000" dirty="0" err="1" smtClean="0">
                <a:solidFill>
                  <a:schemeClr val="tx1"/>
                </a:solidFill>
              </a:rPr>
              <a:t>Bai</a:t>
            </a:r>
            <a:r>
              <a:rPr lang="en-US" sz="2000" dirty="0" smtClean="0">
                <a:solidFill>
                  <a:schemeClr val="tx1"/>
                </a:solidFill>
              </a:rPr>
              <a:t>, Hsieh and Song, 2016, Brookings)</a:t>
            </a:r>
            <a:endParaRPr lang="en-US" sz="2000" dirty="0">
              <a:solidFill>
                <a:schemeClr val="tx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1 </a:t>
            </a:r>
            <a:r>
              <a:rPr lang="en-US" sz="2000" dirty="0">
                <a:solidFill>
                  <a:schemeClr val="tx1"/>
                </a:solidFill>
              </a:rPr>
              <a:t>trillion </a:t>
            </a:r>
            <a:r>
              <a:rPr lang="en-US" sz="2000" dirty="0" smtClean="0">
                <a:solidFill>
                  <a:schemeClr val="tx1"/>
                </a:solidFill>
              </a:rPr>
              <a:t>from Beijing; the </a:t>
            </a:r>
            <a:r>
              <a:rPr lang="en-US" sz="2000" dirty="0">
                <a:solidFill>
                  <a:schemeClr val="tx1"/>
                </a:solidFill>
              </a:rPr>
              <a:t>rest through </a:t>
            </a:r>
            <a:r>
              <a:rPr lang="en-US" sz="2000" dirty="0" smtClean="0">
                <a:solidFill>
                  <a:schemeClr val="tx1"/>
                </a:solidFill>
              </a:rPr>
              <a:t>LGFV 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Local Government </a:t>
            </a:r>
            <a:r>
              <a:rPr lang="en-US" sz="2000" dirty="0">
                <a:solidFill>
                  <a:schemeClr val="tx1"/>
                </a:solidFill>
              </a:rPr>
              <a:t>Financing </a:t>
            </a:r>
            <a:r>
              <a:rPr lang="en-US" sz="2000" dirty="0" smtClean="0">
                <a:solidFill>
                  <a:schemeClr val="tx1"/>
                </a:solidFill>
              </a:rPr>
              <a:t>Vehicles, </a:t>
            </a:r>
            <a:r>
              <a:rPr lang="zh-CN" altLang="en-US" sz="2000" dirty="0" smtClean="0">
                <a:solidFill>
                  <a:schemeClr val="tx1"/>
                </a:solidFill>
              </a:rPr>
              <a:t>政府融资平台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  <a:endParaRPr lang="en-US" sz="2000" dirty="0">
              <a:solidFill>
                <a:schemeClr val="tx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Mostly in the form of bank </a:t>
            </a:r>
            <a:r>
              <a:rPr lang="en-US" sz="2000" dirty="0" smtClean="0">
                <a:solidFill>
                  <a:schemeClr val="tx1"/>
                </a:solidFill>
              </a:rPr>
              <a:t>loans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2000" dirty="0" smtClean="0">
                <a:solidFill>
                  <a:schemeClr val="tx1"/>
                </a:solidFill>
              </a:rPr>
              <a:t> (</a:t>
            </a:r>
            <a:r>
              <a:rPr lang="en-US" altLang="zh-CN" sz="2000" dirty="0">
                <a:solidFill>
                  <a:schemeClr val="tx1"/>
                </a:solidFill>
              </a:rPr>
              <a:t>90% commercial bank loans and 10% policy bank loans)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97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3390" y="262254"/>
            <a:ext cx="7162800" cy="8385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FF0000"/>
                </a:solidFill>
              </a:rPr>
              <a:t>Four-Trillion Stimulus Plan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and its </a:t>
            </a:r>
            <a:r>
              <a:rPr lang="en-US" altLang="zh-CN" sz="3200" dirty="0" smtClean="0">
                <a:solidFill>
                  <a:srgbClr val="FF0000"/>
                </a:solidFill>
              </a:rPr>
              <a:t>financing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05400" y="1371600"/>
            <a:ext cx="2971800" cy="1600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BE4B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Local Government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941238" y="1687606"/>
            <a:ext cx="2211705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Beijing, central </a:t>
            </a:r>
            <a:r>
              <a:rPr lang="en-US" dirty="0" err="1" smtClean="0">
                <a:solidFill>
                  <a:schemeClr val="tx1"/>
                </a:solidFill>
              </a:rPr>
              <a:t>govt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>
            <a:stCxn id="3" idx="6"/>
            <a:endCxn id="2" idx="1"/>
          </p:cNvCxnSpPr>
          <p:nvPr/>
        </p:nvCxnSpPr>
        <p:spPr>
          <a:xfrm>
            <a:off x="3152943" y="2144806"/>
            <a:ext cx="1952457" cy="268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92095" y="1496244"/>
            <a:ext cx="1428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Transfer of 1 Trillion RMB</a:t>
            </a:r>
            <a:endParaRPr lang="en-US" sz="1600" dirty="0"/>
          </a:p>
        </p:txBody>
      </p:sp>
      <p:sp>
        <p:nvSpPr>
          <p:cNvPr id="9" name="Oval 8"/>
          <p:cNvSpPr/>
          <p:nvPr/>
        </p:nvSpPr>
        <p:spPr>
          <a:xfrm>
            <a:off x="941238" y="3570185"/>
            <a:ext cx="2590800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Commercial Banking system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9" idx="6"/>
          </p:cNvCxnSpPr>
          <p:nvPr/>
        </p:nvCxnSpPr>
        <p:spPr>
          <a:xfrm flipV="1">
            <a:off x="3532038" y="2944906"/>
            <a:ext cx="1627150" cy="10824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31048" y="2892847"/>
            <a:ext cx="11962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1994 Budget law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4" name="Multiply 13"/>
          <p:cNvSpPr/>
          <p:nvPr/>
        </p:nvSpPr>
        <p:spPr>
          <a:xfrm>
            <a:off x="4236776" y="3254179"/>
            <a:ext cx="381000" cy="359442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596218" y="3668450"/>
            <a:ext cx="1981200" cy="137694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BE4B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Local Government </a:t>
            </a:r>
            <a:r>
              <a:rPr lang="en-US" sz="1500" dirty="0"/>
              <a:t>F</a:t>
            </a:r>
            <a:r>
              <a:rPr lang="en-US" sz="1500" dirty="0" smtClean="0"/>
              <a:t>inancing Vehicle</a:t>
            </a:r>
          </a:p>
          <a:p>
            <a:pPr algn="ctr"/>
            <a:r>
              <a:rPr lang="en-US" sz="1500" dirty="0" smtClean="0"/>
              <a:t>(Local State-Owned Enterprises)</a:t>
            </a:r>
            <a:endParaRPr lang="en-US" sz="1500" dirty="0"/>
          </a:p>
        </p:txBody>
      </p:sp>
      <p:cxnSp>
        <p:nvCxnSpPr>
          <p:cNvPr id="16" name="Straight Arrow Connector 15"/>
          <p:cNvCxnSpPr>
            <a:stCxn id="2" idx="2"/>
            <a:endCxn id="15" idx="0"/>
          </p:cNvCxnSpPr>
          <p:nvPr/>
        </p:nvCxnSpPr>
        <p:spPr>
          <a:xfrm flipH="1">
            <a:off x="6586818" y="2971800"/>
            <a:ext cx="4482" cy="6966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6"/>
            <a:endCxn id="15" idx="1"/>
          </p:cNvCxnSpPr>
          <p:nvPr/>
        </p:nvCxnSpPr>
        <p:spPr>
          <a:xfrm>
            <a:off x="3532038" y="4027385"/>
            <a:ext cx="2064180" cy="3295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806414" y="4225720"/>
            <a:ext cx="1428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Loans of 2.7 Trillion RMB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6805500" y="3049773"/>
            <a:ext cx="1881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Equity holder, by injecting land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3596864" y="5757405"/>
            <a:ext cx="1562324" cy="571509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Policy Banks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59188" y="5489991"/>
            <a:ext cx="1428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Loans of 0.3 Trillion RMB</a:t>
            </a:r>
            <a:endParaRPr lang="en-US" sz="1600" dirty="0"/>
          </a:p>
        </p:txBody>
      </p:sp>
      <p:cxnSp>
        <p:nvCxnSpPr>
          <p:cNvPr id="34" name="Straight Arrow Connector 33"/>
          <p:cNvCxnSpPr>
            <a:stCxn id="32" idx="6"/>
            <a:endCxn id="15" idx="2"/>
          </p:cNvCxnSpPr>
          <p:nvPr/>
        </p:nvCxnSpPr>
        <p:spPr>
          <a:xfrm flipV="1">
            <a:off x="5159188" y="5045393"/>
            <a:ext cx="1427630" cy="9977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1329306" y="4905264"/>
            <a:ext cx="1805772" cy="533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Households deposits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11" idx="0"/>
            <a:endCxn id="9" idx="4"/>
          </p:cNvCxnSpPr>
          <p:nvPr/>
        </p:nvCxnSpPr>
        <p:spPr>
          <a:xfrm flipV="1">
            <a:off x="2232192" y="4484585"/>
            <a:ext cx="4446" cy="4206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36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/>
      <p:bldP spid="9" grpId="0" animBg="1"/>
      <p:bldP spid="13" grpId="0"/>
      <p:bldP spid="14" grpId="0" animBg="1"/>
      <p:bldP spid="15" grpId="0" animBg="1"/>
      <p:bldP spid="25" grpId="0"/>
      <p:bldP spid="31" grpId="0"/>
      <p:bldP spid="32" grpId="0" animBg="1"/>
      <p:bldP spid="33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3390" y="262254"/>
            <a:ext cx="7700010" cy="1033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Shifting of local government financing (1)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1447801"/>
            <a:ext cx="8001000" cy="472439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in </a:t>
            </a:r>
            <a:r>
              <a:rPr lang="en-US" sz="2400" dirty="0">
                <a:solidFill>
                  <a:schemeClr val="tx1"/>
                </a:solidFill>
              </a:rPr>
              <a:t>2010 China </a:t>
            </a:r>
            <a:r>
              <a:rPr lang="en-US" sz="2400" dirty="0" smtClean="0">
                <a:solidFill>
                  <a:schemeClr val="tx1"/>
                </a:solidFill>
              </a:rPr>
              <a:t>reverted back to its normal credit policy…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US" sz="22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2009 Stimulus loan hangover effect</a:t>
            </a:r>
            <a:endParaRPr lang="en-US" sz="2400" dirty="0">
              <a:solidFill>
                <a:schemeClr val="tx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altLang="zh-CN" sz="2200" dirty="0">
                <a:solidFill>
                  <a:schemeClr val="tx1"/>
                </a:solidFill>
              </a:rPr>
              <a:t>Need to rollover/refinance their three- to five-year bank loans (which are maturing around 2012 to 2014)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altLang="zh-CN" sz="2200" dirty="0" smtClean="0">
                <a:solidFill>
                  <a:schemeClr val="tx1"/>
                </a:solidFill>
              </a:rPr>
              <a:t>Long-term </a:t>
            </a:r>
            <a:r>
              <a:rPr lang="en-US" altLang="zh-CN" sz="2200" dirty="0">
                <a:solidFill>
                  <a:schemeClr val="tx1"/>
                </a:solidFill>
              </a:rPr>
              <a:t>infrastructure projects need continuing investment 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LGFVs turn to non-bank sources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chemeClr val="tx1"/>
                </a:solidFill>
              </a:rPr>
              <a:t>What are they? </a:t>
            </a:r>
          </a:p>
        </p:txBody>
      </p:sp>
    </p:spTree>
    <p:extLst>
      <p:ext uri="{BB962C8B-B14F-4D97-AF65-F5344CB8AC3E}">
        <p14:creationId xmlns:p14="http://schemas.microsoft.com/office/powerpoint/2010/main" val="82293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371600"/>
            <a:ext cx="8686800" cy="4953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100" dirty="0" smtClean="0">
                <a:solidFill>
                  <a:schemeClr val="tx1"/>
                </a:solidFill>
              </a:rPr>
              <a:t>four </a:t>
            </a:r>
            <a:r>
              <a:rPr lang="en-US" sz="2100" dirty="0">
                <a:solidFill>
                  <a:schemeClr val="tx1"/>
                </a:solidFill>
              </a:rPr>
              <a:t>major </a:t>
            </a:r>
            <a:r>
              <a:rPr lang="en-US" sz="2100" dirty="0" smtClean="0">
                <a:solidFill>
                  <a:schemeClr val="tx1"/>
                </a:solidFill>
              </a:rPr>
              <a:t>debt liabilities</a:t>
            </a:r>
            <a:endParaRPr lang="en-US" sz="2100" dirty="0">
              <a:solidFill>
                <a:schemeClr val="tx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1900" dirty="0">
                <a:solidFill>
                  <a:schemeClr val="tx1"/>
                </a:solidFill>
              </a:rPr>
              <a:t>Bank Loans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1900" dirty="0">
                <a:solidFill>
                  <a:schemeClr val="tx1"/>
                </a:solidFill>
              </a:rPr>
              <a:t>Municipal Bonds (</a:t>
            </a:r>
            <a:r>
              <a:rPr lang="zh-CN" altLang="en-US" sz="1900" dirty="0">
                <a:solidFill>
                  <a:schemeClr val="tx1"/>
                </a:solidFill>
              </a:rPr>
              <a:t>地方政府</a:t>
            </a:r>
            <a:r>
              <a:rPr lang="zh-CN" altLang="en-US" sz="1900" dirty="0" smtClean="0">
                <a:solidFill>
                  <a:schemeClr val="tx1"/>
                </a:solidFill>
              </a:rPr>
              <a:t>债</a:t>
            </a:r>
            <a:r>
              <a:rPr lang="en-US" altLang="zh-CN" sz="1900" dirty="0" smtClean="0">
                <a:solidFill>
                  <a:schemeClr val="tx1"/>
                </a:solidFill>
              </a:rPr>
              <a:t>: </a:t>
            </a:r>
            <a:r>
              <a:rPr lang="en-US" altLang="zh-CN" sz="1700" dirty="0" smtClean="0">
                <a:solidFill>
                  <a:schemeClr val="tx1"/>
                </a:solidFill>
              </a:rPr>
              <a:t>pre-2015, </a:t>
            </a:r>
            <a:r>
              <a:rPr lang="en-US" sz="1700" dirty="0" smtClean="0">
                <a:solidFill>
                  <a:schemeClr val="tx1"/>
                </a:solidFill>
              </a:rPr>
              <a:t>issued </a:t>
            </a:r>
            <a:r>
              <a:rPr lang="en-US" sz="1700" dirty="0">
                <a:solidFill>
                  <a:schemeClr val="tx1"/>
                </a:solidFill>
              </a:rPr>
              <a:t>directly </a:t>
            </a:r>
            <a:r>
              <a:rPr lang="en-US" sz="1700" dirty="0" smtClean="0">
                <a:solidFill>
                  <a:schemeClr val="tx1"/>
                </a:solidFill>
              </a:rPr>
              <a:t>by </a:t>
            </a:r>
            <a:r>
              <a:rPr lang="en-US" sz="1700" dirty="0" err="1" smtClean="0">
                <a:solidFill>
                  <a:schemeClr val="tx1"/>
                </a:solidFill>
              </a:rPr>
              <a:t>MoF</a:t>
            </a:r>
            <a:r>
              <a:rPr lang="en-US" sz="1700" dirty="0" smtClean="0">
                <a:solidFill>
                  <a:schemeClr val="tx1"/>
                </a:solidFill>
              </a:rPr>
              <a:t> </a:t>
            </a:r>
            <a:r>
              <a:rPr lang="en-US" sz="1700" dirty="0">
                <a:solidFill>
                  <a:schemeClr val="tx1"/>
                </a:solidFill>
              </a:rPr>
              <a:t>for qualified local </a:t>
            </a:r>
            <a:r>
              <a:rPr lang="en-US" sz="1700" dirty="0" smtClean="0">
                <a:solidFill>
                  <a:schemeClr val="tx1"/>
                </a:solidFill>
              </a:rPr>
              <a:t>government; post-2015, issued by local government at the province level</a:t>
            </a:r>
            <a:r>
              <a:rPr lang="en-US" sz="1900" dirty="0" smtClean="0">
                <a:solidFill>
                  <a:schemeClr val="tx1"/>
                </a:solidFill>
              </a:rPr>
              <a:t>)</a:t>
            </a:r>
            <a:endParaRPr lang="en-US" sz="1900" dirty="0">
              <a:solidFill>
                <a:schemeClr val="tx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1900" dirty="0">
                <a:solidFill>
                  <a:srgbClr val="FF0000"/>
                </a:solidFill>
              </a:rPr>
              <a:t>Municipal Corporate Bonds (</a:t>
            </a:r>
            <a:r>
              <a:rPr lang="zh-CN" altLang="en-US" sz="1900" dirty="0">
                <a:solidFill>
                  <a:srgbClr val="FF0000"/>
                </a:solidFill>
              </a:rPr>
              <a:t>城投</a:t>
            </a:r>
            <a:r>
              <a:rPr lang="zh-CN" altLang="en-US" sz="1900" dirty="0" smtClean="0">
                <a:solidFill>
                  <a:srgbClr val="FF0000"/>
                </a:solidFill>
              </a:rPr>
              <a:t>债</a:t>
            </a:r>
            <a:r>
              <a:rPr lang="en-US" altLang="zh-CN" sz="1900" dirty="0" smtClean="0">
                <a:solidFill>
                  <a:srgbClr val="FF0000"/>
                </a:solidFill>
              </a:rPr>
              <a:t>, our focus)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en-US" sz="1700" dirty="0" smtClean="0">
                <a:solidFill>
                  <a:schemeClr val="tx1"/>
                </a:solidFill>
              </a:rPr>
              <a:t>Corporate bonds issued by LGFVs</a:t>
            </a:r>
            <a:endParaRPr lang="en-US" sz="1700" dirty="0">
              <a:solidFill>
                <a:schemeClr val="tx1"/>
              </a:solidFill>
            </a:endParaRP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US" sz="1900" dirty="0" smtClean="0">
                <a:solidFill>
                  <a:schemeClr val="tx1"/>
                </a:solidFill>
              </a:rPr>
              <a:t>Trust and Entrusted Loans (</a:t>
            </a:r>
            <a:r>
              <a:rPr lang="zh-CN" altLang="en-US" sz="1900" dirty="0" smtClean="0">
                <a:solidFill>
                  <a:schemeClr val="tx1"/>
                </a:solidFill>
              </a:rPr>
              <a:t>信托贷款和委托贷款</a:t>
            </a:r>
            <a:r>
              <a:rPr lang="en-US" sz="1900" dirty="0" smtClean="0">
                <a:solidFill>
                  <a:schemeClr val="tx1"/>
                </a:solidFill>
              </a:rPr>
              <a:t>)</a:t>
            </a:r>
          </a:p>
          <a:p>
            <a:pPr marL="1200150" lvl="2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en-US" sz="17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100" dirty="0" smtClean="0">
                <a:solidFill>
                  <a:schemeClr val="tx1"/>
                </a:solidFill>
              </a:rPr>
              <a:t>other </a:t>
            </a:r>
            <a:r>
              <a:rPr lang="en-US" sz="2100" dirty="0">
                <a:solidFill>
                  <a:schemeClr val="tx1"/>
                </a:solidFill>
              </a:rPr>
              <a:t>three </a:t>
            </a:r>
            <a:r>
              <a:rPr lang="en-US" sz="2100" dirty="0" smtClean="0">
                <a:solidFill>
                  <a:schemeClr val="tx1"/>
                </a:solidFill>
              </a:rPr>
              <a:t>are non-bank debt; often </a:t>
            </a:r>
            <a:r>
              <a:rPr lang="en-US" sz="2100" dirty="0">
                <a:solidFill>
                  <a:schemeClr val="tx1"/>
                </a:solidFill>
              </a:rPr>
              <a:t>with implicit bail-out </a:t>
            </a:r>
            <a:r>
              <a:rPr lang="en-US" sz="2100" dirty="0" smtClean="0">
                <a:solidFill>
                  <a:schemeClr val="tx1"/>
                </a:solidFill>
              </a:rPr>
              <a:t>expectation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US" sz="19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National </a:t>
            </a:r>
            <a:r>
              <a:rPr lang="en-US" dirty="0">
                <a:solidFill>
                  <a:schemeClr val="tx1"/>
                </a:solidFill>
              </a:rPr>
              <a:t>Audit </a:t>
            </a:r>
            <a:r>
              <a:rPr lang="en-US" dirty="0" smtClean="0">
                <a:solidFill>
                  <a:schemeClr val="tx1"/>
                </a:solidFill>
              </a:rPr>
              <a:t>office reports </a:t>
            </a:r>
            <a:r>
              <a:rPr lang="en-US" dirty="0">
                <a:solidFill>
                  <a:schemeClr val="tx1"/>
                </a:solidFill>
              </a:rPr>
              <a:t>on local government </a:t>
            </a:r>
            <a:r>
              <a:rPr lang="en-US" dirty="0" smtClean="0">
                <a:solidFill>
                  <a:schemeClr val="tx1"/>
                </a:solidFill>
              </a:rPr>
              <a:t>debt, on </a:t>
            </a:r>
            <a:r>
              <a:rPr lang="en-US" dirty="0">
                <a:solidFill>
                  <a:srgbClr val="FF0000"/>
                </a:solidFill>
              </a:rPr>
              <a:t>Dec 2010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dirty="0">
                <a:solidFill>
                  <a:srgbClr val="FF0000"/>
                </a:solidFill>
              </a:rPr>
              <a:t>June 2013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altLang="zh-CN" sz="1900" dirty="0" smtClean="0">
                <a:solidFill>
                  <a:schemeClr val="tx1"/>
                </a:solidFill>
              </a:rPr>
              <a:t>W</a:t>
            </a:r>
            <a:r>
              <a:rPr lang="en-US" sz="1900" dirty="0" smtClean="0">
                <a:solidFill>
                  <a:schemeClr val="tx1"/>
                </a:solidFill>
              </a:rPr>
              <a:t>orked </a:t>
            </a:r>
            <a:r>
              <a:rPr lang="en-US" sz="1900" dirty="0">
                <a:solidFill>
                  <a:schemeClr val="tx1"/>
                </a:solidFill>
              </a:rPr>
              <a:t>hard </a:t>
            </a:r>
            <a:r>
              <a:rPr lang="en-US" sz="1900" dirty="0" smtClean="0">
                <a:solidFill>
                  <a:schemeClr val="tx1"/>
                </a:solidFill>
              </a:rPr>
              <a:t>filling </a:t>
            </a:r>
            <a:r>
              <a:rPr lang="en-US" sz="1900" dirty="0">
                <a:solidFill>
                  <a:schemeClr val="tx1"/>
                </a:solidFill>
              </a:rPr>
              <a:t>out </a:t>
            </a:r>
            <a:r>
              <a:rPr lang="en-US" sz="1900" dirty="0" smtClean="0">
                <a:solidFill>
                  <a:schemeClr val="tx1"/>
                </a:solidFill>
              </a:rPr>
              <a:t>the rest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altLang="zh-CN" sz="1900" dirty="0" smtClean="0">
                <a:solidFill>
                  <a:schemeClr val="tx1"/>
                </a:solidFill>
              </a:rPr>
              <a:t>Bank loan wanes, non-bank debt waxes </a:t>
            </a:r>
            <a:endParaRPr lang="en-US" sz="1900" i="1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3390" y="262254"/>
            <a:ext cx="7700010" cy="1033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b="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Shifting of local government financing (2)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19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15406</TotalTime>
  <Words>3640</Words>
  <Application>Microsoft Office PowerPoint</Application>
  <PresentationFormat>On-screen Show (4:3)</PresentationFormat>
  <Paragraphs>1633</Paragraphs>
  <Slides>36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等线</vt:lpstr>
      <vt:lpstr>微软雅黑</vt:lpstr>
      <vt:lpstr>黑体</vt:lpstr>
      <vt:lpstr>Arial</vt:lpstr>
      <vt:lpstr>Arial Black</vt:lpstr>
      <vt:lpstr>Calibri</vt:lpstr>
      <vt:lpstr>Cambria Math</vt:lpstr>
      <vt:lpstr>Wingdings</vt:lpstr>
      <vt:lpstr>Essential</vt:lpstr>
      <vt:lpstr>The Financing of Local Government in China: stimulus loan wanes and shadow banking waxes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Municipal corporate Bond（MCB, 城投债）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EVIDENCE FROM CDB LOAN</vt:lpstr>
      <vt:lpstr>PowerPoint Presentation</vt:lpstr>
    </vt:vector>
  </TitlesOfParts>
  <Company>The University of Chicago Booth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He, Zhiguo</dc:creator>
  <cp:lastModifiedBy>He, Zhiguo</cp:lastModifiedBy>
  <cp:revision>429</cp:revision>
  <dcterms:created xsi:type="dcterms:W3CDTF">2014-05-09T15:11:05Z</dcterms:created>
  <dcterms:modified xsi:type="dcterms:W3CDTF">2019-06-20T13:49:43Z</dcterms:modified>
</cp:coreProperties>
</file>